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300" r:id="rId4"/>
    <p:sldId id="264" r:id="rId5"/>
    <p:sldId id="280" r:id="rId6"/>
    <p:sldId id="304" r:id="rId7"/>
    <p:sldId id="281" r:id="rId8"/>
    <p:sldId id="296" r:id="rId9"/>
    <p:sldId id="323" r:id="rId10"/>
    <p:sldId id="324" r:id="rId11"/>
    <p:sldId id="325" r:id="rId12"/>
    <p:sldId id="283" r:id="rId13"/>
    <p:sldId id="284" r:id="rId14"/>
    <p:sldId id="273" r:id="rId15"/>
    <p:sldId id="328" r:id="rId16"/>
    <p:sldId id="313" r:id="rId17"/>
    <p:sldId id="314" r:id="rId18"/>
    <p:sldId id="290" r:id="rId19"/>
    <p:sldId id="301" r:id="rId20"/>
    <p:sldId id="285" r:id="rId21"/>
    <p:sldId id="297" r:id="rId22"/>
    <p:sldId id="291" r:id="rId23"/>
    <p:sldId id="292" r:id="rId24"/>
    <p:sldId id="293" r:id="rId25"/>
    <p:sldId id="311" r:id="rId26"/>
    <p:sldId id="274" r:id="rId27"/>
    <p:sldId id="308" r:id="rId28"/>
    <p:sldId id="309" r:id="rId29"/>
    <p:sldId id="310" r:id="rId30"/>
    <p:sldId id="275" r:id="rId31"/>
    <p:sldId id="265" r:id="rId32"/>
    <p:sldId id="303" r:id="rId33"/>
    <p:sldId id="307" r:id="rId34"/>
    <p:sldId id="271" r:id="rId35"/>
    <p:sldId id="272" r:id="rId36"/>
    <p:sldId id="277" r:id="rId37"/>
    <p:sldId id="312" r:id="rId38"/>
    <p:sldId id="287" r:id="rId39"/>
    <p:sldId id="257" r:id="rId40"/>
    <p:sldId id="258" r:id="rId41"/>
    <p:sldId id="259" r:id="rId42"/>
    <p:sldId id="261" r:id="rId43"/>
    <p:sldId id="262" r:id="rId44"/>
    <p:sldId id="295" r:id="rId45"/>
    <p:sldId id="267" r:id="rId46"/>
    <p:sldId id="329" r:id="rId47"/>
    <p:sldId id="269" r:id="rId48"/>
    <p:sldId id="270" r:id="rId49"/>
    <p:sldId id="276" r:id="rId50"/>
    <p:sldId id="279" r:id="rId51"/>
    <p:sldId id="315" r:id="rId52"/>
    <p:sldId id="299" r:id="rId53"/>
    <p:sldId id="278" r:id="rId54"/>
    <p:sldId id="298" r:id="rId55"/>
    <p:sldId id="302" r:id="rId56"/>
    <p:sldId id="288" r:id="rId57"/>
    <p:sldId id="289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6" r:id="rId66"/>
    <p:sldId id="327" r:id="rId67"/>
    <p:sldId id="305" r:id="rId68"/>
    <p:sldId id="306" r:id="rId6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34" autoAdjust="0"/>
    <p:restoredTop sz="94624" autoAdjust="0"/>
  </p:normalViewPr>
  <p:slideViewPr>
    <p:cSldViewPr>
      <p:cViewPr>
        <p:scale>
          <a:sx n="66" d="100"/>
          <a:sy n="66" d="100"/>
        </p:scale>
        <p:origin x="-1500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454CC-1A7E-4904-91F1-7B20B094A982}" type="datetimeFigureOut">
              <a:rPr lang="ru-RU" smtClean="0"/>
              <a:pPr/>
              <a:t>09.08.2020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E2A7A-7B1D-4CE6-B775-7ECB6B8B74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454CC-1A7E-4904-91F1-7B20B094A982}" type="datetimeFigureOut">
              <a:rPr lang="ru-RU" smtClean="0"/>
              <a:pPr/>
              <a:t>09.08.2020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E2A7A-7B1D-4CE6-B775-7ECB6B8B74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454CC-1A7E-4904-91F1-7B20B094A982}" type="datetimeFigureOut">
              <a:rPr lang="ru-RU" smtClean="0"/>
              <a:pPr/>
              <a:t>09.08.2020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E2A7A-7B1D-4CE6-B775-7ECB6B8B74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454CC-1A7E-4904-91F1-7B20B094A982}" type="datetimeFigureOut">
              <a:rPr lang="ru-RU" smtClean="0"/>
              <a:pPr/>
              <a:t>09.08.2020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E2A7A-7B1D-4CE6-B775-7ECB6B8B74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454CC-1A7E-4904-91F1-7B20B094A982}" type="datetimeFigureOut">
              <a:rPr lang="ru-RU" smtClean="0"/>
              <a:pPr/>
              <a:t>09.08.2020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E2A7A-7B1D-4CE6-B775-7ECB6B8B74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454CC-1A7E-4904-91F1-7B20B094A982}" type="datetimeFigureOut">
              <a:rPr lang="ru-RU" smtClean="0"/>
              <a:pPr/>
              <a:t>09.08.2020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E2A7A-7B1D-4CE6-B775-7ECB6B8B74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454CC-1A7E-4904-91F1-7B20B094A982}" type="datetimeFigureOut">
              <a:rPr lang="ru-RU" smtClean="0"/>
              <a:pPr/>
              <a:t>09.08.2020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E2A7A-7B1D-4CE6-B775-7ECB6B8B74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454CC-1A7E-4904-91F1-7B20B094A982}" type="datetimeFigureOut">
              <a:rPr lang="ru-RU" smtClean="0"/>
              <a:pPr/>
              <a:t>09.08.2020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E2A7A-7B1D-4CE6-B775-7ECB6B8B74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454CC-1A7E-4904-91F1-7B20B094A982}" type="datetimeFigureOut">
              <a:rPr lang="ru-RU" smtClean="0"/>
              <a:pPr/>
              <a:t>09.08.2020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E2A7A-7B1D-4CE6-B775-7ECB6B8B74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454CC-1A7E-4904-91F1-7B20B094A982}" type="datetimeFigureOut">
              <a:rPr lang="ru-RU" smtClean="0"/>
              <a:pPr/>
              <a:t>09.08.2020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E2A7A-7B1D-4CE6-B775-7ECB6B8B74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454CC-1A7E-4904-91F1-7B20B094A982}" type="datetimeFigureOut">
              <a:rPr lang="ru-RU" smtClean="0"/>
              <a:pPr/>
              <a:t>09.08.2020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E2A7A-7B1D-4CE6-B775-7ECB6B8B74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454CC-1A7E-4904-91F1-7B20B094A982}" type="datetimeFigureOut">
              <a:rPr lang="ru-RU" smtClean="0"/>
              <a:pPr/>
              <a:t>09.08.2020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E2A7A-7B1D-4CE6-B775-7ECB6B8B742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285992"/>
            <a:ext cx="9144000" cy="1857388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ГЛУХИЕ  СОГЛАСНЫЕ  ЗВУКИ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/>
              <a:t>   </a:t>
            </a:r>
            <a:r>
              <a:rPr lang="ru-RU" b="1" dirty="0" smtClean="0">
                <a:solidFill>
                  <a:srgbClr val="0070C0"/>
                </a:solidFill>
              </a:rPr>
              <a:t>[Т] - </a:t>
            </a:r>
            <a:r>
              <a:rPr lang="ru-RU" b="1" dirty="0" smtClean="0">
                <a:solidFill>
                  <a:srgbClr val="00B050"/>
                </a:solidFill>
              </a:rPr>
              <a:t>[Т`].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86050" y="3886200"/>
            <a:ext cx="4071966" cy="2328882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МБДОУ № 10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«Золушка» Г. Оха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Учитель-логопед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Иванова О.Ф 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2019г.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214290"/>
            <a:ext cx="2865442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85720" y="3429000"/>
            <a:ext cx="2643206" cy="298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7143768" y="4500570"/>
            <a:ext cx="1785950" cy="1765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428604"/>
            <a:ext cx="264853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8992" y="571480"/>
            <a:ext cx="2224090" cy="1531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8858280" cy="54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0"/>
            <a:ext cx="6935890" cy="648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274638"/>
            <a:ext cx="4500594" cy="11430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</a:rPr>
              <a:t>.</a:t>
            </a:r>
            <a:endParaRPr lang="ru-RU" sz="7200" b="1" dirty="0">
              <a:solidFill>
                <a:schemeClr val="bg1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286380" y="214290"/>
            <a:ext cx="3857620" cy="592935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Назови </a:t>
            </a:r>
          </a:p>
          <a:p>
            <a:pPr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последний </a:t>
            </a:r>
          </a:p>
          <a:p>
            <a:pPr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звук в слове</a:t>
            </a:r>
          </a:p>
          <a:p>
            <a:pPr>
              <a:buNone/>
            </a:pPr>
            <a:endParaRPr lang="ru-RU" sz="3600" b="1" i="1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ru-RU" sz="3600" b="1" i="1" dirty="0" smtClean="0">
                <a:solidFill>
                  <a:srgbClr val="0070C0"/>
                </a:solidFill>
              </a:rPr>
              <a:t>ТВЁРДЫЙ</a:t>
            </a:r>
            <a:endParaRPr lang="ru-RU" sz="3600" b="1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ru-RU" sz="3600" b="1" dirty="0" smtClean="0">
                <a:solidFill>
                  <a:srgbClr val="0070C0"/>
                </a:solidFill>
              </a:rPr>
              <a:t>согласный.</a:t>
            </a:r>
          </a:p>
          <a:p>
            <a:pPr>
              <a:buNone/>
            </a:pPr>
            <a:r>
              <a:rPr lang="ru-RU" sz="3600" b="1" dirty="0" smtClean="0">
                <a:solidFill>
                  <a:srgbClr val="0070C0"/>
                </a:solidFill>
              </a:rPr>
              <a:t>Обозначим</a:t>
            </a:r>
          </a:p>
          <a:p>
            <a:pPr>
              <a:buNone/>
            </a:pPr>
            <a:r>
              <a:rPr lang="ru-RU" sz="3600" b="1" dirty="0" smtClean="0">
                <a:solidFill>
                  <a:srgbClr val="0070C0"/>
                </a:solidFill>
              </a:rPr>
              <a:t>синей фишкой</a:t>
            </a:r>
          </a:p>
          <a:p>
            <a:pPr>
              <a:buNone/>
            </a:pPr>
            <a:endParaRPr lang="ru-RU" sz="3600" b="1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14290"/>
            <a:ext cx="421484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1285860"/>
            <a:ext cx="928694" cy="89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2428868"/>
            <a:ext cx="4704540" cy="417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УГАДАЙ, ЧЕЙ     </a:t>
            </a:r>
            <a:r>
              <a:rPr lang="ru-RU" sz="7200" b="1" dirty="0" smtClean="0">
                <a:solidFill>
                  <a:srgbClr val="0070C0"/>
                </a:solidFill>
              </a:rPr>
              <a:t>Х В </a:t>
            </a:r>
            <a:r>
              <a:rPr lang="ru-RU" sz="7200" b="1" dirty="0" smtClean="0">
                <a:solidFill>
                  <a:srgbClr val="FF0000"/>
                </a:solidFill>
              </a:rPr>
              <a:t>О </a:t>
            </a:r>
            <a:r>
              <a:rPr lang="ru-RU" sz="7200" b="1" dirty="0" smtClean="0">
                <a:solidFill>
                  <a:srgbClr val="0070C0"/>
                </a:solidFill>
              </a:rPr>
              <a:t>С Т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3186106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Назови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последний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звук в слове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Гласный или согласный?</a:t>
            </a:r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</a:rPr>
              <a:t>ТВЁРДЫЙ или МЯГКИЙ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Какой фишкой обозначим?</a:t>
            </a:r>
          </a:p>
          <a:p>
            <a:endParaRPr lang="ru-RU" dirty="0"/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785926"/>
            <a:ext cx="2643206" cy="47149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07714" y="5286388"/>
            <a:ext cx="1336286" cy="128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72396" y="3643314"/>
            <a:ext cx="1295952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439850"/>
          </a:xfrm>
        </p:spPr>
        <p:txBody>
          <a:bodyPr>
            <a:noAutofit/>
          </a:bodyPr>
          <a:lstStyle/>
          <a:p>
            <a:r>
              <a:rPr lang="ru-RU" sz="800" b="1" dirty="0" smtClean="0">
                <a:solidFill>
                  <a:srgbClr val="0070C0"/>
                </a:solidFill>
              </a:rPr>
              <a:t>.</a:t>
            </a:r>
            <a:endParaRPr lang="ru-RU" sz="800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00694" y="285728"/>
            <a:ext cx="3214710" cy="5840435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Назови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последний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звук в слове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Гласный или согласный?</a:t>
            </a:r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</a:rPr>
              <a:t>ТВЁРДЫЙ или МЯГКИЙ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Какой фишкой обозначим?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86235"/>
            <a:ext cx="4357718" cy="512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0"/>
            <a:ext cx="2571768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5500702"/>
            <a:ext cx="714380" cy="687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15140" y="5500702"/>
            <a:ext cx="714380" cy="669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4876" y="5500702"/>
            <a:ext cx="714380" cy="64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28736"/>
          </a:xfrm>
        </p:spPr>
        <p:txBody>
          <a:bodyPr>
            <a:noAutofit/>
          </a:bodyPr>
          <a:lstStyle/>
          <a:p>
            <a:r>
              <a:rPr lang="ru-RU" sz="8800" b="1" dirty="0" smtClean="0">
                <a:solidFill>
                  <a:srgbClr val="0070C0"/>
                </a:solidFill>
              </a:rPr>
              <a:t>Б</a:t>
            </a:r>
            <a:r>
              <a:rPr lang="ru-RU" sz="8800" b="1" dirty="0" smtClean="0">
                <a:solidFill>
                  <a:srgbClr val="FF0000"/>
                </a:solidFill>
              </a:rPr>
              <a:t>У</a:t>
            </a:r>
            <a:r>
              <a:rPr lang="ru-RU" sz="8800" b="1" dirty="0" smtClean="0">
                <a:solidFill>
                  <a:srgbClr val="C00000"/>
                </a:solidFill>
              </a:rPr>
              <a:t>- </a:t>
            </a:r>
            <a:r>
              <a:rPr lang="ru-RU" sz="8800" b="1" dirty="0" smtClean="0">
                <a:solidFill>
                  <a:srgbClr val="00B050"/>
                </a:solidFill>
              </a:rPr>
              <a:t>К</a:t>
            </a:r>
            <a:r>
              <a:rPr lang="ru-RU" sz="8800" b="1" dirty="0" smtClean="0">
                <a:solidFill>
                  <a:srgbClr val="FF0000"/>
                </a:solidFill>
              </a:rPr>
              <a:t>Е</a:t>
            </a:r>
            <a:r>
              <a:rPr lang="ru-RU" sz="8800" b="1" dirty="0" smtClean="0">
                <a:solidFill>
                  <a:srgbClr val="0070C0"/>
                </a:solidFill>
              </a:rPr>
              <a:t>Т</a:t>
            </a:r>
            <a:endParaRPr lang="ru-RU" sz="8800" b="1" dirty="0">
              <a:solidFill>
                <a:srgbClr val="0070C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579" y="1214422"/>
            <a:ext cx="7855511" cy="5483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258285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ТЫ-ТЫ-ТЫ  -                                            СМЕТАНУ СЪЕЛИ ВСЮ КОТЫ                                                   </a:t>
            </a:r>
            <a:r>
              <a:rPr lang="ru-RU" b="1" dirty="0" smtClean="0"/>
              <a:t>                                 </a:t>
            </a:r>
            <a:r>
              <a:rPr lang="ru-RU" b="1" dirty="0" smtClean="0">
                <a:solidFill>
                  <a:srgbClr val="0070C0"/>
                </a:solidFill>
              </a:rPr>
              <a:t>ТА-ТА-ТА – УБЕЖАЛИ ДВА КОТА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ТУ-ТУ-ТУ ЗАВЯЗАЛИ БАНТ КОТУ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flipH="1">
            <a:off x="5572132" y="2786058"/>
            <a:ext cx="3163249" cy="2824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2857496"/>
            <a:ext cx="2286016" cy="2690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5286388"/>
            <a:ext cx="2587327" cy="104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ОТ-ОТ-ОТ -  ПОД СТОЛОМ СИДИТ КОТ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214422"/>
            <a:ext cx="5929335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7686" y="214290"/>
            <a:ext cx="4786314" cy="258285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Назови  последний  звук в слове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Гласный или согласный?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i="1" dirty="0" smtClean="0">
                <a:solidFill>
                  <a:srgbClr val="C00000"/>
                </a:solidFill>
              </a:rPr>
              <a:t>ТВЁРДЫЙ или МЯГКИЙ</a:t>
            </a:r>
            <a:r>
              <a:rPr lang="ru-RU" sz="2800" b="1" dirty="0" smtClean="0">
                <a:solidFill>
                  <a:srgbClr val="C00000"/>
                </a:solidFill>
              </a:rPr>
              <a:t>.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Какой фишкой обозначим?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786057"/>
            <a:ext cx="8229600" cy="57150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800" dirty="0" smtClean="0"/>
              <a:t>.</a:t>
            </a:r>
          </a:p>
          <a:p>
            <a:pPr>
              <a:buNone/>
            </a:pPr>
            <a:endParaRPr lang="ru-RU" sz="800" dirty="0" smtClean="0"/>
          </a:p>
          <a:p>
            <a:pPr>
              <a:buNone/>
            </a:pPr>
            <a:endParaRPr lang="ru-RU" sz="800" dirty="0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857496"/>
            <a:ext cx="878721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4290"/>
            <a:ext cx="4286280" cy="247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58082" y="5500702"/>
            <a:ext cx="1326813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98" y="5500702"/>
            <a:ext cx="1214924" cy="1138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Раздели слово на слоги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2357430"/>
            <a:ext cx="5736604" cy="4000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1142984"/>
            <a:ext cx="3771931" cy="85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</a:rPr>
              <a:t>Артикуляционная гимнастика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697427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sz="4000" b="1" dirty="0" smtClean="0"/>
              <a:t>ВИДЕО   </a:t>
            </a:r>
            <a:r>
              <a:rPr lang="ru-RU" b="1" dirty="0" smtClean="0">
                <a:solidFill>
                  <a:srgbClr val="C00000"/>
                </a:solidFill>
              </a:rPr>
              <a:t> «ЗМЕЙКА – КАМЕНЬ».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Удерживать улыбку зубов,                                        ЧЕРЕДОВАТЬ  6-8  РАЗ.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72074"/>
            <a:ext cx="882015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4357694"/>
            <a:ext cx="18954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4357694"/>
            <a:ext cx="18954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4286256"/>
            <a:ext cx="18954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4357694"/>
            <a:ext cx="18954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900" b="1" dirty="0" smtClean="0">
                <a:solidFill>
                  <a:srgbClr val="FF0000"/>
                </a:solidFill>
              </a:rPr>
              <a:t>А</a:t>
            </a:r>
            <a:r>
              <a:rPr lang="ru-RU" sz="4900" b="1" dirty="0" smtClean="0">
                <a:solidFill>
                  <a:srgbClr val="0070C0"/>
                </a:solidFill>
              </a:rPr>
              <a:t>к</a:t>
            </a:r>
            <a:r>
              <a:rPr lang="ru-RU" sz="4900" b="1" dirty="0" smtClean="0">
                <a:solidFill>
                  <a:srgbClr val="FF0000"/>
                </a:solidFill>
              </a:rPr>
              <a:t>у</a:t>
            </a:r>
            <a:r>
              <a:rPr lang="ru-RU" sz="4900" b="1" dirty="0" smtClean="0">
                <a:solidFill>
                  <a:srgbClr val="0070C0"/>
                </a:solidFill>
              </a:rPr>
              <a:t>л</a:t>
            </a:r>
            <a:r>
              <a:rPr lang="ru-RU" sz="4900" b="1" dirty="0" smtClean="0">
                <a:solidFill>
                  <a:srgbClr val="FF0000"/>
                </a:solidFill>
              </a:rPr>
              <a:t>а </a:t>
            </a:r>
            <a:r>
              <a:rPr lang="ru-RU" dirty="0" smtClean="0"/>
              <a:t> -   </a:t>
            </a:r>
            <a:r>
              <a:rPr lang="ru-RU" sz="7200" b="1" dirty="0" smtClean="0">
                <a:solidFill>
                  <a:srgbClr val="0070C0"/>
                </a:solidFill>
              </a:rPr>
              <a:t>М</a:t>
            </a:r>
            <a:r>
              <a:rPr lang="ru-RU" sz="7200" b="1" dirty="0" smtClean="0">
                <a:solidFill>
                  <a:srgbClr val="FF0000"/>
                </a:solidFill>
              </a:rPr>
              <a:t>О-</a:t>
            </a:r>
            <a:r>
              <a:rPr lang="ru-RU" sz="7200" b="1" dirty="0" smtClean="0">
                <a:solidFill>
                  <a:srgbClr val="0070C0"/>
                </a:solidFill>
              </a:rPr>
              <a:t>Л</a:t>
            </a:r>
            <a:r>
              <a:rPr lang="ru-RU" sz="7200" b="1" dirty="0" smtClean="0">
                <a:solidFill>
                  <a:srgbClr val="FF0000"/>
                </a:solidFill>
              </a:rPr>
              <a:t>О</a:t>
            </a:r>
            <a:r>
              <a:rPr lang="ru-RU" sz="7200" b="1" dirty="0" smtClean="0">
                <a:solidFill>
                  <a:srgbClr val="0070C0"/>
                </a:solidFill>
              </a:rPr>
              <a:t>Т</a:t>
            </a:r>
            <a:endParaRPr lang="ru-RU" sz="7200" b="1" dirty="0">
              <a:solidFill>
                <a:srgbClr val="0070C0"/>
              </a:solidFill>
            </a:endParaRPr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flipH="1">
            <a:off x="357158" y="1714488"/>
            <a:ext cx="8572528" cy="438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5929330"/>
            <a:ext cx="714380" cy="687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5929330"/>
            <a:ext cx="757530" cy="70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57874" cy="1143000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chemeClr val="bg1"/>
                </a:solidFill>
              </a:rPr>
              <a:t>.</a:t>
            </a:r>
            <a:endParaRPr lang="ru-RU" sz="8000" b="1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72198" y="1"/>
            <a:ext cx="2614602" cy="3000372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НАЗОВИ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ПЕРВЫЙ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ЗВУК</a:t>
            </a:r>
            <a:r>
              <a:rPr lang="ru-RU" b="1" dirty="0" smtClean="0">
                <a:solidFill>
                  <a:srgbClr val="C00000"/>
                </a:solidFill>
              </a:rPr>
              <a:t> В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СЛОВЕ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500306"/>
            <a:ext cx="7075876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214290"/>
            <a:ext cx="3431575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32" y="1285860"/>
            <a:ext cx="862859" cy="830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703282"/>
          </a:xfrm>
        </p:spPr>
        <p:txBody>
          <a:bodyPr>
            <a:normAutofit fontScale="90000"/>
          </a:bodyPr>
          <a:lstStyle/>
          <a:p>
            <a:r>
              <a:rPr lang="ru-RU" sz="8000" dirty="0" smtClean="0"/>
              <a:t>.</a:t>
            </a:r>
            <a:endParaRPr lang="ru-RU" sz="8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600200"/>
            <a:ext cx="2286016" cy="4525963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НАЗОВИ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ПЕРВЫЙ</a:t>
            </a:r>
          </a:p>
          <a:p>
            <a:pPr>
              <a:buNone/>
            </a:pPr>
            <a:r>
              <a:rPr lang="ru-RU" sz="4400" b="1" dirty="0" smtClean="0">
                <a:solidFill>
                  <a:srgbClr val="002060"/>
                </a:solidFill>
              </a:rPr>
              <a:t>СЛОГ                   </a:t>
            </a:r>
            <a:r>
              <a:rPr lang="ru-RU" b="1" dirty="0" smtClean="0">
                <a:solidFill>
                  <a:srgbClr val="C00000"/>
                </a:solidFill>
              </a:rPr>
              <a:t> В  СЛОВЕ</a:t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07298" y="1285860"/>
            <a:ext cx="5388372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500042"/>
            <a:ext cx="36385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3143248"/>
            <a:ext cx="500066" cy="481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00" b="1" dirty="0" smtClean="0">
                <a:solidFill>
                  <a:srgbClr val="0070C0"/>
                </a:solidFill>
              </a:rPr>
              <a:t>.</a:t>
            </a:r>
            <a:endParaRPr lang="ru-RU" sz="800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2971792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ГДЕ </a:t>
            </a:r>
          </a:p>
          <a:p>
            <a:pPr>
              <a:buNone/>
            </a:pPr>
            <a:r>
              <a:rPr lang="ru-RU" dirty="0" smtClean="0"/>
              <a:t>НАХОДИТСЯ </a:t>
            </a:r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</a:rPr>
              <a:t>ТВЁРДЫЙ </a:t>
            </a:r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</a:rPr>
              <a:t>СОГЛАСНЫЙ </a:t>
            </a:r>
            <a:r>
              <a:rPr lang="ru-RU" dirty="0" smtClean="0"/>
              <a:t>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звук Т в слове?</a:t>
            </a:r>
          </a:p>
          <a:p>
            <a:pPr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В первом или                                                       во втором  слоге?</a:t>
            </a:r>
            <a:endParaRPr lang="ru-RU" b="1" dirty="0" smtClean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357166"/>
            <a:ext cx="38576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2500306"/>
            <a:ext cx="642942" cy="618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1857340"/>
            <a:ext cx="3857652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00" b="1" dirty="0" smtClean="0">
                <a:solidFill>
                  <a:schemeClr val="bg1"/>
                </a:solidFill>
              </a:rPr>
              <a:t>.</a:t>
            </a:r>
            <a:endParaRPr lang="ru-RU" sz="800" b="1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86314" y="2000240"/>
            <a:ext cx="3900486" cy="450059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Раздели слово на слоги</a:t>
            </a:r>
          </a:p>
          <a:p>
            <a:pPr>
              <a:buNone/>
            </a:pPr>
            <a:r>
              <a:rPr lang="ru-RU" b="1" dirty="0" smtClean="0"/>
              <a:t>ГДЕ </a:t>
            </a:r>
          </a:p>
          <a:p>
            <a:pPr>
              <a:buNone/>
            </a:pPr>
            <a:r>
              <a:rPr lang="ru-RU" b="1" dirty="0" smtClean="0"/>
              <a:t>НАХОДИТСЯ </a:t>
            </a:r>
          </a:p>
          <a:p>
            <a:pPr>
              <a:buNone/>
            </a:pPr>
            <a:r>
              <a:rPr lang="ru-RU" b="1" i="1" dirty="0" smtClean="0">
                <a:solidFill>
                  <a:srgbClr val="0070C0"/>
                </a:solidFill>
              </a:rPr>
              <a:t>ТВЁРДЫЙ </a:t>
            </a:r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</a:rPr>
              <a:t>СОГЛАСНЫЙ </a:t>
            </a:r>
            <a:r>
              <a:rPr lang="ru-RU" b="1" dirty="0" smtClean="0"/>
              <a:t>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звук в слове?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В первом, во втором или в третьем слоге?</a:t>
            </a:r>
            <a:endParaRPr lang="ru-RU" b="1" dirty="0" smtClean="0">
              <a:solidFill>
                <a:srgbClr val="C00000"/>
              </a:solidFill>
            </a:endParaRPr>
          </a:p>
          <a:p>
            <a:endParaRPr lang="ru-RU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714488"/>
            <a:ext cx="4394364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428604"/>
            <a:ext cx="535305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5786454"/>
            <a:ext cx="785818" cy="756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i="1" dirty="0" err="1" smtClean="0">
                <a:solidFill>
                  <a:srgbClr val="0070C0"/>
                </a:solidFill>
              </a:rPr>
              <a:t>Чистоговорки</a:t>
            </a:r>
            <a:r>
              <a:rPr lang="ru-RU" b="1" i="1" dirty="0" smtClean="0">
                <a:solidFill>
                  <a:srgbClr val="0070C0"/>
                </a:solidFill>
              </a:rPr>
              <a:t> </a:t>
            </a:r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Ту – </a:t>
            </a:r>
            <a:r>
              <a:rPr lang="ru-RU" b="1" dirty="0" err="1" smtClean="0">
                <a:solidFill>
                  <a:srgbClr val="0070C0"/>
                </a:solidFill>
              </a:rPr>
              <a:t>ту</a:t>
            </a:r>
            <a:r>
              <a:rPr lang="ru-RU" b="1" dirty="0" smtClean="0">
                <a:solidFill>
                  <a:srgbClr val="0070C0"/>
                </a:solidFill>
              </a:rPr>
              <a:t> – </a:t>
            </a:r>
            <a:r>
              <a:rPr lang="ru-RU" b="1" dirty="0" err="1" smtClean="0">
                <a:solidFill>
                  <a:srgbClr val="0070C0"/>
                </a:solidFill>
              </a:rPr>
              <a:t>ту</a:t>
            </a:r>
            <a:r>
              <a:rPr lang="ru-RU" b="1" dirty="0" smtClean="0">
                <a:solidFill>
                  <a:srgbClr val="0070C0"/>
                </a:solidFill>
              </a:rPr>
              <a:t> – завязали бант ко…ту,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ОТ – ОТ - ОТ – под столом сидит кот,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Ты – </a:t>
            </a:r>
            <a:r>
              <a:rPr lang="ru-RU" b="1" dirty="0" err="1" smtClean="0">
                <a:solidFill>
                  <a:srgbClr val="0070C0"/>
                </a:solidFill>
              </a:rPr>
              <a:t>ты</a:t>
            </a:r>
            <a:r>
              <a:rPr lang="ru-RU" b="1" dirty="0" smtClean="0">
                <a:solidFill>
                  <a:srgbClr val="0070C0"/>
                </a:solidFill>
              </a:rPr>
              <a:t> – </a:t>
            </a:r>
            <a:r>
              <a:rPr lang="ru-RU" b="1" dirty="0" err="1" smtClean="0">
                <a:solidFill>
                  <a:srgbClr val="0070C0"/>
                </a:solidFill>
              </a:rPr>
              <a:t>ты</a:t>
            </a:r>
            <a:r>
              <a:rPr lang="ru-RU" b="1" dirty="0" smtClean="0">
                <a:solidFill>
                  <a:srgbClr val="0070C0"/>
                </a:solidFill>
              </a:rPr>
              <a:t> – сметану съели всю ко…ты,            </a:t>
            </a:r>
          </a:p>
          <a:p>
            <a:pPr>
              <a:buNone/>
            </a:pPr>
            <a:r>
              <a:rPr lang="ru-RU" b="1" dirty="0" err="1" smtClean="0">
                <a:solidFill>
                  <a:srgbClr val="00B050"/>
                </a:solidFill>
              </a:rPr>
              <a:t>Ти</a:t>
            </a:r>
            <a:r>
              <a:rPr lang="ru-RU" b="1" dirty="0" smtClean="0">
                <a:solidFill>
                  <a:srgbClr val="00B050"/>
                </a:solidFill>
              </a:rPr>
              <a:t> – </a:t>
            </a:r>
            <a:r>
              <a:rPr lang="ru-RU" b="1" dirty="0" err="1" smtClean="0">
                <a:solidFill>
                  <a:srgbClr val="00B050"/>
                </a:solidFill>
              </a:rPr>
              <a:t>ти</a:t>
            </a:r>
            <a:r>
              <a:rPr lang="ru-RU" b="1" dirty="0" smtClean="0">
                <a:solidFill>
                  <a:srgbClr val="00B050"/>
                </a:solidFill>
              </a:rPr>
              <a:t> – </a:t>
            </a:r>
            <a:r>
              <a:rPr lang="ru-RU" b="1" dirty="0" err="1" smtClean="0">
                <a:solidFill>
                  <a:srgbClr val="00B050"/>
                </a:solidFill>
              </a:rPr>
              <a:t>ти</a:t>
            </a:r>
            <a:r>
              <a:rPr lang="ru-RU" b="1" dirty="0" smtClean="0">
                <a:solidFill>
                  <a:srgbClr val="00B050"/>
                </a:solidFill>
              </a:rPr>
              <a:t> – кашу съели всю </a:t>
            </a:r>
            <a:r>
              <a:rPr lang="ru-RU" b="1" dirty="0" err="1" smtClean="0">
                <a:solidFill>
                  <a:srgbClr val="00B050"/>
                </a:solidFill>
              </a:rPr>
              <a:t>поч</a:t>
            </a:r>
            <a:r>
              <a:rPr lang="ru-RU" b="1" dirty="0" smtClean="0">
                <a:solidFill>
                  <a:srgbClr val="00B050"/>
                </a:solidFill>
              </a:rPr>
              <a:t>…</a:t>
            </a:r>
            <a:r>
              <a:rPr lang="ru-RU" b="1" dirty="0" err="1" smtClean="0">
                <a:solidFill>
                  <a:srgbClr val="00B050"/>
                </a:solidFill>
              </a:rPr>
              <a:t>ти</a:t>
            </a:r>
            <a:r>
              <a:rPr lang="ru-RU" b="1" dirty="0" smtClean="0">
                <a:solidFill>
                  <a:srgbClr val="0070C0"/>
                </a:solidFill>
              </a:rPr>
              <a:t>.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Та – </a:t>
            </a:r>
            <a:r>
              <a:rPr lang="ru-RU" b="1" dirty="0" err="1" smtClean="0">
                <a:solidFill>
                  <a:srgbClr val="0070C0"/>
                </a:solidFill>
              </a:rPr>
              <a:t>та</a:t>
            </a:r>
            <a:r>
              <a:rPr lang="ru-RU" b="1" dirty="0" smtClean="0">
                <a:solidFill>
                  <a:srgbClr val="0070C0"/>
                </a:solidFill>
              </a:rPr>
              <a:t> – </a:t>
            </a:r>
            <a:r>
              <a:rPr lang="ru-RU" b="1" dirty="0" err="1" smtClean="0">
                <a:solidFill>
                  <a:srgbClr val="0070C0"/>
                </a:solidFill>
              </a:rPr>
              <a:t>та</a:t>
            </a:r>
            <a:r>
              <a:rPr lang="ru-RU" b="1" dirty="0" smtClean="0">
                <a:solidFill>
                  <a:srgbClr val="0070C0"/>
                </a:solidFill>
              </a:rPr>
              <a:t> – убежали два ко…та.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</a:p>
          <a:p>
            <a:pPr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Та – </a:t>
            </a:r>
            <a:r>
              <a:rPr lang="ru-RU" b="1" dirty="0" err="1" smtClean="0">
                <a:solidFill>
                  <a:srgbClr val="C00000"/>
                </a:solidFill>
              </a:rPr>
              <a:t>та</a:t>
            </a:r>
            <a:r>
              <a:rPr lang="ru-RU" b="1" dirty="0" smtClean="0">
                <a:solidFill>
                  <a:srgbClr val="C00000"/>
                </a:solidFill>
              </a:rPr>
              <a:t> – </a:t>
            </a:r>
            <a:r>
              <a:rPr lang="ru-RU" b="1" dirty="0" err="1" smtClean="0">
                <a:solidFill>
                  <a:srgbClr val="C00000"/>
                </a:solidFill>
              </a:rPr>
              <a:t>та</a:t>
            </a:r>
            <a:r>
              <a:rPr lang="ru-RU" b="1" dirty="0" smtClean="0">
                <a:solidFill>
                  <a:srgbClr val="C00000"/>
                </a:solidFill>
              </a:rPr>
              <a:t> – у нас дома   чисто…та,     	</a:t>
            </a:r>
          </a:p>
          <a:p>
            <a:pPr>
              <a:buNone/>
            </a:pPr>
            <a:r>
              <a:rPr lang="ru-RU" b="1" dirty="0" err="1" smtClean="0">
                <a:solidFill>
                  <a:srgbClr val="00B050"/>
                </a:solidFill>
              </a:rPr>
              <a:t>Тя</a:t>
            </a:r>
            <a:r>
              <a:rPr lang="ru-RU" b="1" dirty="0" smtClean="0">
                <a:solidFill>
                  <a:srgbClr val="00B050"/>
                </a:solidFill>
              </a:rPr>
              <a:t> – </a:t>
            </a:r>
            <a:r>
              <a:rPr lang="ru-RU" b="1" dirty="0" err="1" smtClean="0">
                <a:solidFill>
                  <a:srgbClr val="00B050"/>
                </a:solidFill>
              </a:rPr>
              <a:t>тя</a:t>
            </a:r>
            <a:r>
              <a:rPr lang="ru-RU" b="1" dirty="0" smtClean="0">
                <a:solidFill>
                  <a:srgbClr val="00B050"/>
                </a:solidFill>
              </a:rPr>
              <a:t> – </a:t>
            </a:r>
            <a:r>
              <a:rPr lang="ru-RU" b="1" dirty="0" err="1" smtClean="0">
                <a:solidFill>
                  <a:srgbClr val="00B050"/>
                </a:solidFill>
              </a:rPr>
              <a:t>тя</a:t>
            </a:r>
            <a:r>
              <a:rPr lang="ru-RU" b="1" dirty="0" smtClean="0">
                <a:solidFill>
                  <a:srgbClr val="00B050"/>
                </a:solidFill>
              </a:rPr>
              <a:t> – стёкла моет Нас…</a:t>
            </a:r>
            <a:r>
              <a:rPr lang="ru-RU" b="1" dirty="0" err="1" smtClean="0">
                <a:solidFill>
                  <a:srgbClr val="00B050"/>
                </a:solidFill>
              </a:rPr>
              <a:t>тя</a:t>
            </a:r>
            <a:r>
              <a:rPr lang="ru-RU" b="1" dirty="0" smtClean="0">
                <a:solidFill>
                  <a:srgbClr val="00B050"/>
                </a:solidFill>
              </a:rPr>
              <a:t>,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То – </a:t>
            </a:r>
            <a:r>
              <a:rPr lang="ru-RU" b="1" dirty="0" err="1" smtClean="0">
                <a:solidFill>
                  <a:srgbClr val="C00000"/>
                </a:solidFill>
              </a:rPr>
              <a:t>то</a:t>
            </a:r>
            <a:r>
              <a:rPr lang="ru-RU" b="1" dirty="0" smtClean="0">
                <a:solidFill>
                  <a:srgbClr val="C00000"/>
                </a:solidFill>
              </a:rPr>
              <a:t> – </a:t>
            </a:r>
            <a:r>
              <a:rPr lang="ru-RU" b="1" dirty="0" err="1" smtClean="0">
                <a:solidFill>
                  <a:srgbClr val="C00000"/>
                </a:solidFill>
              </a:rPr>
              <a:t>то</a:t>
            </a:r>
            <a:r>
              <a:rPr lang="ru-RU" b="1" dirty="0" smtClean="0">
                <a:solidFill>
                  <a:srgbClr val="C00000"/>
                </a:solidFill>
              </a:rPr>
              <a:t> – очень любим мы </a:t>
            </a:r>
            <a:r>
              <a:rPr lang="ru-RU" b="1" dirty="0" err="1" smtClean="0">
                <a:solidFill>
                  <a:srgbClr val="C00000"/>
                </a:solidFill>
              </a:rPr>
              <a:t>ло</a:t>
            </a:r>
            <a:r>
              <a:rPr lang="ru-RU" b="1" dirty="0" smtClean="0">
                <a:solidFill>
                  <a:srgbClr val="C00000"/>
                </a:solidFill>
              </a:rPr>
              <a:t>…то.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71438"/>
            <a:ext cx="1857388" cy="15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7072330" y="3357562"/>
            <a:ext cx="1758418" cy="2078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ЧТО ДЕЛАЕТ ПОЕЗД?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3"/>
            <a:ext cx="8229600" cy="34290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Поезд едет, едет, едет   мимо елей и берёз.</a:t>
            </a:r>
          </a:p>
          <a:p>
            <a:pPr>
              <a:buNone/>
            </a:pPr>
            <a:r>
              <a:rPr lang="ru-RU" b="1" dirty="0" smtClean="0"/>
              <a:t>Далеко уехал поезд – еле слышно стук колёс: «Т - Т – Т»  /</a:t>
            </a:r>
            <a:r>
              <a:rPr lang="ru-RU" b="1" i="1" dirty="0" smtClean="0"/>
              <a:t>тихо/:</a:t>
            </a:r>
            <a:endParaRPr lang="ru-RU" b="1" dirty="0" smtClean="0"/>
          </a:p>
          <a:p>
            <a:pPr>
              <a:buNone/>
            </a:pPr>
            <a:r>
              <a:rPr lang="ru-RU" b="1" dirty="0" smtClean="0"/>
              <a:t>Поезд едет и стучит:  «Т - Т - Т – Т!                                                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000372"/>
            <a:ext cx="8663451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929454" y="3643314"/>
            <a:ext cx="1643074" cy="15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3638020"/>
            <a:ext cx="1338356" cy="143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643314"/>
            <a:ext cx="1447805" cy="151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</a:rPr>
              <a:t>«Три картинки»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3"/>
            <a:ext cx="8229600" cy="714380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Что слева, справа, между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643182"/>
            <a:ext cx="267014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2067304"/>
            <a:ext cx="2071702" cy="262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3" y="2357430"/>
            <a:ext cx="2513197" cy="1940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9704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«</a:t>
            </a:r>
            <a:r>
              <a:rPr lang="ru-RU" b="1" i="1" dirty="0" smtClean="0">
                <a:solidFill>
                  <a:srgbClr val="C00000"/>
                </a:solidFill>
              </a:rPr>
              <a:t>Запомни, повтори</a:t>
            </a:r>
            <a:r>
              <a:rPr lang="ru-RU" b="1" dirty="0" smtClean="0">
                <a:solidFill>
                  <a:srgbClr val="C00000"/>
                </a:solidFill>
              </a:rPr>
              <a:t>».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«</a:t>
            </a:r>
            <a:r>
              <a:rPr lang="ru-RU" b="1" i="1" dirty="0" smtClean="0">
                <a:solidFill>
                  <a:srgbClr val="0070C0"/>
                </a:solidFill>
              </a:rPr>
              <a:t>Чего не стало</a:t>
            </a:r>
            <a:r>
              <a:rPr lang="ru-RU" b="1" dirty="0" smtClean="0">
                <a:solidFill>
                  <a:srgbClr val="0070C0"/>
                </a:solidFill>
              </a:rPr>
              <a:t>» 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0003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500306"/>
            <a:ext cx="204024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2571744"/>
            <a:ext cx="1924984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623020" y="2520988"/>
            <a:ext cx="1857366" cy="2101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2214554"/>
            <a:ext cx="1428760" cy="25485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9697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«</a:t>
            </a:r>
            <a:r>
              <a:rPr lang="ru-RU" b="1" i="1" dirty="0" smtClean="0">
                <a:solidFill>
                  <a:srgbClr val="C00000"/>
                </a:solidFill>
              </a:rPr>
              <a:t>Запомни, повтори</a:t>
            </a:r>
            <a:r>
              <a:rPr lang="ru-RU" b="1" dirty="0" smtClean="0">
                <a:solidFill>
                  <a:srgbClr val="C00000"/>
                </a:solidFill>
              </a:rPr>
              <a:t>».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«</a:t>
            </a:r>
            <a:r>
              <a:rPr lang="ru-RU" b="1" i="1" dirty="0" smtClean="0">
                <a:solidFill>
                  <a:srgbClr val="0070C0"/>
                </a:solidFill>
              </a:rPr>
              <a:t>Чего не стало</a:t>
            </a:r>
            <a:r>
              <a:rPr lang="ru-RU" b="1" dirty="0" smtClean="0">
                <a:solidFill>
                  <a:srgbClr val="0070C0"/>
                </a:solidFill>
              </a:rPr>
              <a:t>»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572140"/>
            <a:ext cx="8229600" cy="8572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702" y="2571744"/>
            <a:ext cx="1785950" cy="1521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428868"/>
            <a:ext cx="2094135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2643182"/>
            <a:ext cx="2032002" cy="1581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2500306"/>
            <a:ext cx="228601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Артикуляционная гимнастика                             к звуку Т.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AutoNum type="arabicPeriod"/>
            </a:pPr>
            <a:r>
              <a:rPr lang="ru-RU" b="1" i="1" u="sng" dirty="0" smtClean="0">
                <a:solidFill>
                  <a:srgbClr val="0070C0"/>
                </a:solidFill>
              </a:rPr>
              <a:t>Губы</a:t>
            </a:r>
            <a:r>
              <a:rPr lang="ru-RU" b="1" dirty="0" smtClean="0">
                <a:solidFill>
                  <a:srgbClr val="0070C0"/>
                </a:solidFill>
              </a:rPr>
              <a:t>. Развиваем подвижность губ:                                                           </a:t>
            </a:r>
          </a:p>
          <a:p>
            <a:pPr marL="514350" indent="-51435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			Заборчик – Дудочка                                                                </a:t>
            </a:r>
          </a:p>
          <a:p>
            <a:pPr marL="514350" indent="-514350">
              <a:buAutoNum type="arabicPeriod"/>
            </a:pPr>
            <a:r>
              <a:rPr lang="ru-RU" b="1" dirty="0" smtClean="0">
                <a:solidFill>
                  <a:srgbClr val="0070C0"/>
                </a:solidFill>
              </a:rPr>
              <a:t>  </a:t>
            </a:r>
            <a:r>
              <a:rPr lang="ru-RU" b="1" i="1" u="sng" dirty="0" smtClean="0">
                <a:solidFill>
                  <a:srgbClr val="C00000"/>
                </a:solidFill>
              </a:rPr>
              <a:t>Зубы</a:t>
            </a:r>
            <a:r>
              <a:rPr lang="ru-RU" b="1" dirty="0" smtClean="0">
                <a:solidFill>
                  <a:srgbClr val="C00000"/>
                </a:solidFill>
              </a:rPr>
              <a:t>, как у хищника - сердитые.                                                                                                                        </a:t>
            </a:r>
          </a:p>
          <a:p>
            <a:pPr marL="514350" indent="-514350">
              <a:buAutoNum type="arabicPeriod"/>
            </a:pPr>
            <a:r>
              <a:rPr lang="ru-RU" b="1" dirty="0" smtClean="0">
                <a:solidFill>
                  <a:srgbClr val="0070C0"/>
                </a:solidFill>
              </a:rPr>
              <a:t>  </a:t>
            </a:r>
            <a:r>
              <a:rPr lang="ru-RU" b="1" i="1" u="sng" dirty="0" smtClean="0">
                <a:solidFill>
                  <a:srgbClr val="0070C0"/>
                </a:solidFill>
              </a:rPr>
              <a:t>Язычок</a:t>
            </a:r>
            <a:r>
              <a:rPr lang="ru-RU" b="1" dirty="0" smtClean="0">
                <a:solidFill>
                  <a:srgbClr val="0070C0"/>
                </a:solidFill>
              </a:rPr>
              <a:t> удерживать широкой чашечкой.                                                                                                    </a:t>
            </a:r>
          </a:p>
          <a:p>
            <a:pPr marL="514350" indent="-514350">
              <a:buAutoNum type="arabicPeriod"/>
            </a:pP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i="1" u="sng" dirty="0" smtClean="0">
                <a:solidFill>
                  <a:srgbClr val="C00000"/>
                </a:solidFill>
              </a:rPr>
              <a:t>Широкий</a:t>
            </a:r>
            <a:r>
              <a:rPr lang="ru-RU" b="1" dirty="0" smtClean="0">
                <a:solidFill>
                  <a:srgbClr val="C00000"/>
                </a:solidFill>
              </a:rPr>
              <a:t>  язычок  поднять за верхние зубы,                                                                              боковые края прижаты к верхним коренным зубам.             Вдох    и …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514350" indent="-514350">
              <a:buAutoNum type="arabicPeriod"/>
            </a:pPr>
            <a:r>
              <a:rPr lang="ru-RU" b="1" i="1" dirty="0" smtClean="0">
                <a:solidFill>
                  <a:srgbClr val="0070C0"/>
                </a:solidFill>
              </a:rPr>
              <a:t>Отрывистый ветерок</a:t>
            </a:r>
            <a:r>
              <a:rPr lang="ru-RU" b="1" dirty="0" smtClean="0">
                <a:solidFill>
                  <a:srgbClr val="0070C0"/>
                </a:solidFill>
              </a:rPr>
              <a:t> идёт вниз на ладошку.                                                                                                                                                                                            </a:t>
            </a:r>
          </a:p>
          <a:p>
            <a:pPr marL="514350" indent="-514350">
              <a:buNone/>
            </a:pPr>
            <a:endParaRPr lang="ru-RU" b="1" i="1" u="sng" dirty="0" smtClean="0">
              <a:solidFill>
                <a:srgbClr val="0070C0"/>
              </a:solidFill>
            </a:endParaRPr>
          </a:p>
          <a:p>
            <a:pPr marL="514350" indent="-514350">
              <a:buNone/>
            </a:pPr>
            <a:r>
              <a:rPr lang="ru-RU" b="1" i="1" u="sng" dirty="0" smtClean="0">
                <a:solidFill>
                  <a:srgbClr val="0070C0"/>
                </a:solidFill>
              </a:rPr>
              <a:t>Вдох,  произносим : </a:t>
            </a:r>
            <a:r>
              <a:rPr lang="ru-RU" b="1" dirty="0" smtClean="0">
                <a:solidFill>
                  <a:srgbClr val="0070C0"/>
                </a:solidFill>
              </a:rPr>
              <a:t>  Т – Т – Т .                                                 </a:t>
            </a:r>
          </a:p>
          <a:p>
            <a:pPr marL="514350" indent="-51435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                                       </a:t>
            </a:r>
            <a:r>
              <a:rPr lang="ru-RU" b="1" i="1" dirty="0" smtClean="0">
                <a:solidFill>
                  <a:srgbClr val="C00000"/>
                </a:solidFill>
              </a:rPr>
              <a:t>Без призвука «Э».</a:t>
            </a:r>
            <a:endParaRPr lang="ru-RU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ТР</a:t>
            </a:r>
            <a:r>
              <a:rPr lang="ru-RU" b="1" dirty="0" smtClean="0">
                <a:solidFill>
                  <a:srgbClr val="FF0000"/>
                </a:solidFill>
              </a:rPr>
              <a:t>А - </a:t>
            </a:r>
            <a:r>
              <a:rPr lang="ru-RU" b="1" dirty="0" smtClean="0">
                <a:solidFill>
                  <a:srgbClr val="0070C0"/>
                </a:solidFill>
              </a:rPr>
              <a:t>В</a:t>
            </a:r>
            <a:r>
              <a:rPr lang="ru-RU" b="1" dirty="0" smtClean="0">
                <a:solidFill>
                  <a:srgbClr val="FF0000"/>
                </a:solidFill>
              </a:rPr>
              <a:t>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4876" y="1071546"/>
            <a:ext cx="3971924" cy="5429288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Назови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первый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звук в слове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Гласный или согласный?</a:t>
            </a:r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</a:rPr>
              <a:t>ТВЁРДЫЙ или МЯГКИЙ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Какой фишкой обозначим?</a:t>
            </a:r>
          </a:p>
          <a:p>
            <a:endParaRPr lang="ru-RU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214554"/>
            <a:ext cx="4286280" cy="3976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5072074"/>
            <a:ext cx="1206042" cy="1160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5072074"/>
            <a:ext cx="1285884" cy="1205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</a:rPr>
              <a:t>Как идут часы?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57686" y="1571612"/>
            <a:ext cx="4357718" cy="48577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Мы всегда шагаем так:</a:t>
            </a:r>
          </a:p>
          <a:p>
            <a:pPr>
              <a:buNone/>
            </a:pPr>
            <a:r>
              <a:rPr lang="ru-RU" b="1" dirty="0" smtClean="0">
                <a:solidFill>
                  <a:srgbClr val="00B050"/>
                </a:solidFill>
              </a:rPr>
              <a:t> Т` – Т`, Т` – Т`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Влево шаг, вправо шаг. </a:t>
            </a:r>
          </a:p>
          <a:p>
            <a:pPr>
              <a:buNone/>
            </a:pPr>
            <a:r>
              <a:rPr lang="ru-RU" b="1" dirty="0" smtClean="0">
                <a:solidFill>
                  <a:srgbClr val="00B050"/>
                </a:solidFill>
              </a:rPr>
              <a:t> Т` – Т`-  Т` – Т`</a:t>
            </a:r>
          </a:p>
          <a:p>
            <a:pPr>
              <a:buNone/>
            </a:pPr>
            <a:r>
              <a:rPr lang="ru-RU" i="1" dirty="0" smtClean="0"/>
              <a:t> </a:t>
            </a:r>
            <a:r>
              <a:rPr lang="ru-RU" dirty="0" smtClean="0">
                <a:solidFill>
                  <a:srgbClr val="00B050"/>
                </a:solidFill>
              </a:rPr>
              <a:t>Мягкий согласный звук </a:t>
            </a:r>
            <a:r>
              <a:rPr lang="ru-RU" b="1" dirty="0" smtClean="0">
                <a:solidFill>
                  <a:srgbClr val="00B050"/>
                </a:solidFill>
              </a:rPr>
              <a:t>[Т`] </a:t>
            </a:r>
            <a:r>
              <a:rPr lang="ru-RU" dirty="0" smtClean="0">
                <a:solidFill>
                  <a:srgbClr val="00B050"/>
                </a:solidFill>
              </a:rPr>
              <a:t>– </a:t>
            </a:r>
            <a:r>
              <a:rPr lang="ru-RU" b="1" dirty="0" smtClean="0">
                <a:solidFill>
                  <a:srgbClr val="00B050"/>
                </a:solidFill>
              </a:rPr>
              <a:t>обозначим зелёной  фишкой.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929198"/>
            <a:ext cx="1785950" cy="1718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929198"/>
            <a:ext cx="1857388" cy="1740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1357298"/>
            <a:ext cx="3234074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5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Артикуляционная гимнастика к  </a:t>
            </a:r>
            <a:r>
              <a:rPr lang="ru-RU" b="1" dirty="0" smtClean="0">
                <a:solidFill>
                  <a:srgbClr val="00B050"/>
                </a:solidFill>
              </a:rPr>
              <a:t>мягкому согласному звуку </a:t>
            </a:r>
            <a:r>
              <a:rPr lang="ru-RU" b="1" dirty="0" err="1" smtClean="0">
                <a:solidFill>
                  <a:srgbClr val="00B050"/>
                </a:solidFill>
              </a:rPr>
              <a:t>Ть</a:t>
            </a:r>
            <a:r>
              <a:rPr lang="ru-RU" b="1" dirty="0" smtClean="0">
                <a:solidFill>
                  <a:srgbClr val="00B050"/>
                </a:solidFill>
              </a:rPr>
              <a:t>.</a:t>
            </a:r>
            <a:br>
              <a:rPr lang="ru-RU" b="1" dirty="0" smtClean="0">
                <a:solidFill>
                  <a:srgbClr val="00B050"/>
                </a:solidFill>
              </a:rPr>
            </a:b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600200"/>
            <a:ext cx="8715404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1.  «Хищник» – Подвижность челюсти.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2. «Накажем язычок - </a:t>
            </a:r>
            <a:r>
              <a:rPr lang="ru-RU" b="1" dirty="0" err="1" smtClean="0">
                <a:solidFill>
                  <a:srgbClr val="C00000"/>
                </a:solidFill>
              </a:rPr>
              <a:t>самомассаж</a:t>
            </a:r>
            <a:r>
              <a:rPr lang="ru-RU" b="1" dirty="0" smtClean="0">
                <a:solidFill>
                  <a:srgbClr val="C00000"/>
                </a:solidFill>
              </a:rPr>
              <a:t> языка.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3.  «Горка»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4. «Щёточка за нижними зубами». </a:t>
            </a:r>
            <a:endParaRPr lang="ru-RU" b="1" i="1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ru-RU" b="1" i="1" dirty="0" smtClean="0">
                <a:solidFill>
                  <a:srgbClr val="0070C0"/>
                </a:solidFill>
              </a:rPr>
              <a:t>                </a:t>
            </a:r>
            <a:r>
              <a:rPr lang="ru-RU" i="1" dirty="0" smtClean="0">
                <a:solidFill>
                  <a:srgbClr val="0070C0"/>
                </a:solidFill>
              </a:rPr>
              <a:t>Фонетическая разминка –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                        Часики: </a:t>
            </a:r>
            <a:r>
              <a:rPr lang="ru-RU" b="1" dirty="0" err="1" smtClean="0">
                <a:solidFill>
                  <a:srgbClr val="0070C0"/>
                </a:solidFill>
              </a:rPr>
              <a:t>ть</a:t>
            </a:r>
            <a:r>
              <a:rPr lang="ru-RU" b="1" dirty="0" smtClean="0">
                <a:solidFill>
                  <a:srgbClr val="0070C0"/>
                </a:solidFill>
              </a:rPr>
              <a:t> - </a:t>
            </a:r>
            <a:r>
              <a:rPr lang="ru-RU" b="1" dirty="0" err="1" smtClean="0">
                <a:solidFill>
                  <a:srgbClr val="0070C0"/>
                </a:solidFill>
              </a:rPr>
              <a:t>ть</a:t>
            </a:r>
            <a:r>
              <a:rPr lang="ru-RU" b="1" dirty="0" smtClean="0">
                <a:solidFill>
                  <a:srgbClr val="0070C0"/>
                </a:solidFill>
              </a:rPr>
              <a:t> – </a:t>
            </a:r>
            <a:r>
              <a:rPr lang="ru-RU" b="1" dirty="0" err="1" smtClean="0">
                <a:solidFill>
                  <a:srgbClr val="0070C0"/>
                </a:solidFill>
              </a:rPr>
              <a:t>ть</a:t>
            </a:r>
            <a:r>
              <a:rPr lang="ru-RU" b="1" dirty="0" smtClean="0">
                <a:solidFill>
                  <a:srgbClr val="0070C0"/>
                </a:solidFill>
              </a:rPr>
              <a:t>…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B050"/>
                </a:solidFill>
              </a:rPr>
              <a:t>Мягко произносим слоги : ТЕ – ТЁ – ТИ – ТЮ – ТЯ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B050"/>
                </a:solidFill>
              </a:rPr>
              <a:t>Припоминаем слова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B050"/>
                </a:solidFill>
              </a:rPr>
              <a:t>с мягким согласным звуком  </a:t>
            </a:r>
            <a:r>
              <a:rPr lang="ru-RU" b="1" dirty="0" err="1" smtClean="0">
                <a:solidFill>
                  <a:srgbClr val="00B050"/>
                </a:solidFill>
              </a:rPr>
              <a:t>Ть</a:t>
            </a:r>
            <a:endParaRPr lang="ru-RU" b="1" dirty="0" smtClean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79704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Выделять  </a:t>
            </a:r>
            <a:r>
              <a:rPr lang="ru-RU" sz="4000" b="1" dirty="0" smtClean="0">
                <a:solidFill>
                  <a:srgbClr val="00B050"/>
                </a:solidFill>
              </a:rPr>
              <a:t>мягкий согласный  звук  [Т`] </a:t>
            </a:r>
            <a:br>
              <a:rPr lang="ru-RU" sz="4000" b="1" dirty="0" smtClean="0">
                <a:solidFill>
                  <a:srgbClr val="00B050"/>
                </a:solidFill>
              </a:rPr>
            </a:br>
            <a:r>
              <a:rPr lang="ru-RU" sz="4000" b="1" dirty="0" smtClean="0">
                <a:solidFill>
                  <a:srgbClr val="C00000"/>
                </a:solidFill>
              </a:rPr>
              <a:t>из потока звуков, слогов и слов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428736"/>
            <a:ext cx="8472518" cy="469742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«</a:t>
            </a:r>
            <a:r>
              <a:rPr lang="ru-RU" b="1" dirty="0" smtClean="0">
                <a:solidFill>
                  <a:srgbClr val="0070C0"/>
                </a:solidFill>
              </a:rPr>
              <a:t>Хлопни в ладоши», если услышишь </a:t>
            </a:r>
            <a:r>
              <a:rPr lang="ru-RU" b="1" dirty="0" smtClean="0">
                <a:solidFill>
                  <a:srgbClr val="00B050"/>
                </a:solidFill>
              </a:rPr>
              <a:t>мягкий согласный </a:t>
            </a:r>
            <a:r>
              <a:rPr lang="ru-RU" b="1" dirty="0" smtClean="0">
                <a:solidFill>
                  <a:srgbClr val="0070C0"/>
                </a:solidFill>
              </a:rPr>
              <a:t>звук </a:t>
            </a:r>
            <a:r>
              <a:rPr lang="ru-RU" b="1" dirty="0" smtClean="0">
                <a:solidFill>
                  <a:srgbClr val="00B050"/>
                </a:solidFill>
              </a:rPr>
              <a:t>[Т`] - </a:t>
            </a:r>
            <a:r>
              <a:rPr lang="ru-RU" b="1" dirty="0" smtClean="0">
                <a:solidFill>
                  <a:srgbClr val="C00000"/>
                </a:solidFill>
              </a:rPr>
              <a:t>М,  Н,   Э  </a:t>
            </a:r>
            <a:r>
              <a:rPr lang="ru-RU" b="1" dirty="0" err="1" smtClean="0">
                <a:solidFill>
                  <a:srgbClr val="C00000"/>
                </a:solidFill>
              </a:rPr>
              <a:t>Ть</a:t>
            </a:r>
            <a:r>
              <a:rPr lang="ru-RU" b="1" dirty="0" smtClean="0">
                <a:solidFill>
                  <a:srgbClr val="C00000"/>
                </a:solidFill>
              </a:rPr>
              <a:t>,    А   </a:t>
            </a:r>
            <a:r>
              <a:rPr lang="ru-RU" b="1" dirty="0" err="1" smtClean="0">
                <a:solidFill>
                  <a:srgbClr val="C00000"/>
                </a:solidFill>
              </a:rPr>
              <a:t>Ть</a:t>
            </a:r>
            <a:r>
              <a:rPr lang="ru-RU" b="1" dirty="0" smtClean="0">
                <a:solidFill>
                  <a:srgbClr val="C00000"/>
                </a:solidFill>
              </a:rPr>
              <a:t>,    У   </a:t>
            </a:r>
            <a:r>
              <a:rPr lang="ru-RU" b="1" dirty="0" err="1" smtClean="0">
                <a:solidFill>
                  <a:srgbClr val="C00000"/>
                </a:solidFill>
              </a:rPr>
              <a:t>Ть</a:t>
            </a:r>
            <a:r>
              <a:rPr lang="ru-RU" b="1" dirty="0" smtClean="0">
                <a:solidFill>
                  <a:srgbClr val="C00000"/>
                </a:solidFill>
              </a:rPr>
              <a:t>,       Ы  </a:t>
            </a:r>
            <a:r>
              <a:rPr lang="ru-RU" b="1" dirty="0" err="1" smtClean="0">
                <a:solidFill>
                  <a:srgbClr val="C00000"/>
                </a:solidFill>
              </a:rPr>
              <a:t>Ть</a:t>
            </a:r>
            <a:r>
              <a:rPr lang="ru-RU" b="1" dirty="0" smtClean="0">
                <a:solidFill>
                  <a:srgbClr val="C00000"/>
                </a:solidFill>
              </a:rPr>
              <a:t>,    И </a:t>
            </a:r>
            <a:r>
              <a:rPr lang="ru-RU" b="1" dirty="0" err="1" smtClean="0">
                <a:solidFill>
                  <a:srgbClr val="C00000"/>
                </a:solidFill>
              </a:rPr>
              <a:t>Ть</a:t>
            </a: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i="1" dirty="0" smtClean="0">
                <a:solidFill>
                  <a:srgbClr val="0070C0"/>
                </a:solidFill>
              </a:rPr>
              <a:t>Слогов:</a:t>
            </a:r>
            <a:r>
              <a:rPr lang="ru-RU" b="1" i="1" dirty="0" smtClean="0">
                <a:solidFill>
                  <a:srgbClr val="C00000"/>
                </a:solidFill>
              </a:rPr>
              <a:t>   </a:t>
            </a:r>
            <a:r>
              <a:rPr lang="ru-RU" b="1" dirty="0" err="1" smtClean="0">
                <a:solidFill>
                  <a:srgbClr val="C00000"/>
                </a:solidFill>
              </a:rPr>
              <a:t>АТь</a:t>
            </a:r>
            <a:r>
              <a:rPr lang="ru-RU" b="1" dirty="0" smtClean="0">
                <a:solidFill>
                  <a:srgbClr val="C00000"/>
                </a:solidFill>
              </a:rPr>
              <a:t>     АМ   </a:t>
            </a:r>
            <a:r>
              <a:rPr lang="ru-RU" b="1" dirty="0" err="1" smtClean="0">
                <a:solidFill>
                  <a:srgbClr val="C00000"/>
                </a:solidFill>
              </a:rPr>
              <a:t>ОТь</a:t>
            </a:r>
            <a:r>
              <a:rPr lang="ru-RU" b="1" dirty="0" smtClean="0">
                <a:solidFill>
                  <a:srgbClr val="C00000"/>
                </a:solidFill>
              </a:rPr>
              <a:t>    УМ   </a:t>
            </a:r>
            <a:r>
              <a:rPr lang="ru-RU" b="1" dirty="0" err="1" smtClean="0">
                <a:solidFill>
                  <a:srgbClr val="C00000"/>
                </a:solidFill>
              </a:rPr>
              <a:t>ЫТь</a:t>
            </a:r>
            <a:r>
              <a:rPr lang="ru-RU" b="1" dirty="0" smtClean="0">
                <a:solidFill>
                  <a:srgbClr val="C00000"/>
                </a:solidFill>
              </a:rPr>
              <a:t>   ТЕ   ЭН       ТЯ    ТИ   ТЁ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Припомни словечко: ТЁ- ТЁТЯ,  ТЕ – ТЕЛЁНОК, ТЮ – ТЮБИК, ТИ – ТИГР, ТИГРЁНОК, ТЕ- ТЕРЕМОК, ТЕ- ТЕНИ, ТЮ – ТЮЛЕНЬ.</a:t>
            </a:r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48" y="274638"/>
            <a:ext cx="4400552" cy="1368412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70C0"/>
                </a:solidFill>
              </a:rPr>
              <a:t>.</a:t>
            </a:r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357166"/>
            <a:ext cx="4757742" cy="4714909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Назови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ПЕРВЫЙ </a:t>
            </a:r>
          </a:p>
          <a:p>
            <a:pPr>
              <a:buNone/>
            </a:pPr>
            <a:r>
              <a:rPr lang="ru-RU" sz="4400" b="1" dirty="0" smtClean="0">
                <a:solidFill>
                  <a:srgbClr val="00B050"/>
                </a:solidFill>
              </a:rPr>
              <a:t>слог</a:t>
            </a:r>
            <a:r>
              <a:rPr lang="ru-RU" b="1" dirty="0" smtClean="0">
                <a:solidFill>
                  <a:srgbClr val="C00000"/>
                </a:solidFill>
              </a:rPr>
              <a:t>  в слове</a:t>
            </a:r>
          </a:p>
          <a:p>
            <a:pPr>
              <a:buNone/>
            </a:pPr>
            <a:r>
              <a:rPr lang="ru-RU" dirty="0" smtClean="0"/>
              <a:t>ГДЕ </a:t>
            </a:r>
          </a:p>
          <a:p>
            <a:pPr>
              <a:buNone/>
            </a:pPr>
            <a:r>
              <a:rPr lang="ru-RU" dirty="0" smtClean="0"/>
              <a:t>НАХОДИТСЯ </a:t>
            </a:r>
          </a:p>
          <a:p>
            <a:pPr>
              <a:buNone/>
            </a:pPr>
            <a:r>
              <a:rPr lang="ru-RU" b="1" i="1" dirty="0" smtClean="0">
                <a:solidFill>
                  <a:srgbClr val="00B050"/>
                </a:solidFill>
              </a:rPr>
              <a:t>МЯГКИЙ </a:t>
            </a:r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</a:rPr>
              <a:t>СОГЛАСНЫЙ </a:t>
            </a:r>
            <a:r>
              <a:rPr lang="ru-RU" dirty="0" smtClean="0"/>
              <a:t>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звук Т в слове?</a:t>
            </a:r>
          </a:p>
          <a:p>
            <a:pPr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В первом или                                                       во втором  слоге?</a:t>
            </a:r>
            <a:endParaRPr lang="ru-RU" b="1" dirty="0" smtClean="0">
              <a:solidFill>
                <a:srgbClr val="C00000"/>
              </a:solidFill>
            </a:endParaRPr>
          </a:p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2000240"/>
            <a:ext cx="3500462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5000636"/>
            <a:ext cx="1528890" cy="143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39" y="5072074"/>
            <a:ext cx="1431561" cy="1377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9283" y="428604"/>
            <a:ext cx="3513069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0496" y="285728"/>
            <a:ext cx="4686304" cy="714380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00B050"/>
                </a:solidFill>
              </a:rPr>
              <a:t>Т </a:t>
            </a:r>
            <a:r>
              <a:rPr lang="ru-RU" sz="5400" b="1" dirty="0" smtClean="0">
                <a:solidFill>
                  <a:srgbClr val="FF0000"/>
                </a:solidFill>
              </a:rPr>
              <a:t>И </a:t>
            </a:r>
            <a:r>
              <a:rPr lang="ru-RU" sz="5400" b="1" dirty="0" smtClean="0">
                <a:solidFill>
                  <a:srgbClr val="0070C0"/>
                </a:solidFill>
              </a:rPr>
              <a:t>Г Р</a:t>
            </a:r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0"/>
            <a:ext cx="3357586" cy="5000637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Назови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ПЕРВЫЙ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звук в слове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Гласный или согласный?</a:t>
            </a:r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</a:rPr>
              <a:t>ТВЁРДЫЙ или МЯГКИЙ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Какой фишкой обозначим?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1142984"/>
            <a:ext cx="4780079" cy="40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5500702"/>
            <a:ext cx="857256" cy="824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18" y="5572140"/>
            <a:ext cx="919031" cy="861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7620" y="5072074"/>
            <a:ext cx="5000660" cy="1463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70C0"/>
                </a:solidFill>
              </a:rPr>
              <a:t>.</a:t>
            </a:r>
            <a:endParaRPr lang="ru-RU" sz="6000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29124" y="1357298"/>
            <a:ext cx="4257676" cy="528641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Раздели слово на слоги</a:t>
            </a:r>
          </a:p>
          <a:p>
            <a:pPr>
              <a:buNone/>
            </a:pPr>
            <a:r>
              <a:rPr lang="ru-RU" b="1" dirty="0" smtClean="0"/>
              <a:t>ГДЕ </a:t>
            </a:r>
          </a:p>
          <a:p>
            <a:pPr>
              <a:buNone/>
            </a:pPr>
            <a:r>
              <a:rPr lang="ru-RU" b="1" dirty="0" smtClean="0"/>
              <a:t>НАХОДИТСЯ </a:t>
            </a:r>
          </a:p>
          <a:p>
            <a:pPr>
              <a:buNone/>
            </a:pPr>
            <a:r>
              <a:rPr lang="ru-RU" b="1" i="1" dirty="0" smtClean="0">
                <a:solidFill>
                  <a:srgbClr val="0070C0"/>
                </a:solidFill>
              </a:rPr>
              <a:t>МЯГКИЙ </a:t>
            </a:r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</a:rPr>
              <a:t>СОГЛАСНЫЙ </a:t>
            </a:r>
            <a:r>
              <a:rPr lang="ru-RU" b="1" dirty="0" smtClean="0"/>
              <a:t>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Звук </a:t>
            </a:r>
            <a:r>
              <a:rPr lang="ru-RU" b="1" dirty="0" err="1" smtClean="0">
                <a:solidFill>
                  <a:srgbClr val="C00000"/>
                </a:solidFill>
              </a:rPr>
              <a:t>Ть</a:t>
            </a:r>
            <a:r>
              <a:rPr lang="ru-RU" b="1" dirty="0" smtClean="0">
                <a:solidFill>
                  <a:srgbClr val="C00000"/>
                </a:solidFill>
              </a:rPr>
              <a:t> в слове?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В первом, во втором                                      в третьем , или                                                           в четвёртом слоге?</a:t>
            </a: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Какой фишкой обозначим МЯГКИЙ СОГЛАСНЫЙ ЗВУК?</a:t>
            </a:r>
          </a:p>
          <a:p>
            <a:endParaRPr lang="ru-RU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71612"/>
            <a:ext cx="3983209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5286388"/>
            <a:ext cx="1262047" cy="121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5357826"/>
            <a:ext cx="1300193" cy="1218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28" y="357166"/>
            <a:ext cx="6019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B050"/>
                </a:solidFill>
              </a:rPr>
              <a:t>Т</a:t>
            </a:r>
            <a:r>
              <a:rPr lang="ru-RU" sz="5400" b="1" dirty="0" smtClean="0">
                <a:solidFill>
                  <a:srgbClr val="FF0000"/>
                </a:solidFill>
              </a:rPr>
              <a:t>Е-</a:t>
            </a:r>
            <a:r>
              <a:rPr lang="ru-RU" sz="5400" b="1" dirty="0" smtClean="0">
                <a:solidFill>
                  <a:srgbClr val="00B050"/>
                </a:solidFill>
              </a:rPr>
              <a:t>Л</a:t>
            </a:r>
            <a:r>
              <a:rPr lang="ru-RU" sz="5400" b="1" dirty="0" smtClean="0">
                <a:solidFill>
                  <a:srgbClr val="FF0000"/>
                </a:solidFill>
              </a:rPr>
              <a:t>Е-</a:t>
            </a:r>
            <a:r>
              <a:rPr lang="ru-RU" sz="5400" b="1" dirty="0" smtClean="0">
                <a:solidFill>
                  <a:srgbClr val="0070C0"/>
                </a:solidFill>
              </a:rPr>
              <a:t>Ф</a:t>
            </a:r>
            <a:r>
              <a:rPr lang="ru-RU" sz="5400" b="1" dirty="0" smtClean="0">
                <a:solidFill>
                  <a:srgbClr val="FF0000"/>
                </a:solidFill>
              </a:rPr>
              <a:t>О</a:t>
            </a:r>
            <a:r>
              <a:rPr lang="ru-RU" sz="5400" b="1" dirty="0" smtClean="0">
                <a:solidFill>
                  <a:srgbClr val="0070C0"/>
                </a:solidFill>
              </a:rPr>
              <a:t>Н</a:t>
            </a:r>
            <a:endParaRPr lang="ru-RU" sz="5400" b="1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428736"/>
            <a:ext cx="6786610" cy="4394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ЧТО ТАКОЕ СЛОГ ?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i="1" dirty="0" smtClean="0">
                <a:solidFill>
                  <a:srgbClr val="0070C0"/>
                </a:solidFill>
              </a:rPr>
              <a:t>ПОДРУЖИЛИСЬ</a:t>
            </a:r>
            <a:endParaRPr lang="ru-RU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3757610" cy="3857651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sz="4800" b="1" dirty="0" smtClean="0">
                <a:solidFill>
                  <a:srgbClr val="00B050"/>
                </a:solidFill>
              </a:rPr>
              <a:t>мягкий</a:t>
            </a:r>
            <a:r>
              <a:rPr lang="ru-RU" b="1" dirty="0" smtClean="0">
                <a:solidFill>
                  <a:srgbClr val="0070C0"/>
                </a:solidFill>
              </a:rPr>
              <a:t>  СОГЛАСНЫЙ ЗВУК                                                                      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М   с    ГЛАСНЫМ  звуком   «</a:t>
            </a:r>
            <a:r>
              <a:rPr lang="ru-RU" b="1" dirty="0" smtClean="0">
                <a:solidFill>
                  <a:srgbClr val="FF0000"/>
                </a:solidFill>
              </a:rPr>
              <a:t>И</a:t>
            </a:r>
            <a:r>
              <a:rPr lang="ru-RU" b="1" dirty="0" smtClean="0">
                <a:solidFill>
                  <a:srgbClr val="0070C0"/>
                </a:solidFill>
              </a:rPr>
              <a:t>». 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         ПОЛУЧИЛСЯ СЛОГ: 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        </a:t>
            </a:r>
          </a:p>
          <a:p>
            <a:pPr>
              <a:buNone/>
            </a:pPr>
            <a:r>
              <a:rPr lang="ru-RU" sz="7200" b="1" dirty="0" smtClean="0">
                <a:solidFill>
                  <a:srgbClr val="0070C0"/>
                </a:solidFill>
              </a:rPr>
              <a:t> </a:t>
            </a:r>
            <a:r>
              <a:rPr lang="ru-RU" sz="12400" b="1" dirty="0" smtClean="0">
                <a:solidFill>
                  <a:srgbClr val="00B050"/>
                </a:solidFill>
              </a:rPr>
              <a:t>Т</a:t>
            </a:r>
            <a:r>
              <a:rPr lang="ru-RU" sz="12400" b="1" dirty="0" smtClean="0">
                <a:solidFill>
                  <a:srgbClr val="0070C0"/>
                </a:solidFill>
              </a:rPr>
              <a:t>  </a:t>
            </a:r>
            <a:r>
              <a:rPr lang="ru-RU" sz="12400" b="1" dirty="0" smtClean="0">
                <a:solidFill>
                  <a:srgbClr val="FF0000"/>
                </a:solidFill>
              </a:rPr>
              <a:t>И</a:t>
            </a:r>
          </a:p>
          <a:p>
            <a:pPr>
              <a:buNone/>
            </a:pPr>
            <a:r>
              <a:rPr lang="ru-RU" sz="7200" b="1" dirty="0" smtClean="0">
                <a:solidFill>
                  <a:srgbClr val="0070C0"/>
                </a:solidFill>
              </a:rPr>
              <a:t> </a:t>
            </a: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429132"/>
            <a:ext cx="2000264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09" y="1142984"/>
            <a:ext cx="4757121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774720"/>
          </a:xfrm>
        </p:spPr>
        <p:txBody>
          <a:bodyPr>
            <a:normAutofit fontScale="90000"/>
          </a:bodyPr>
          <a:lstStyle/>
          <a:p>
            <a:pPr lvl="0"/>
            <a:r>
              <a:rPr lang="ru-RU" b="1" dirty="0" smtClean="0">
                <a:solidFill>
                  <a:srgbClr val="C00000"/>
                </a:solidFill>
              </a:rPr>
              <a:t>- ПОСМОТРИ В  зеркальце</a:t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Что </a:t>
            </a:r>
            <a:r>
              <a:rPr lang="ru-RU" b="1" dirty="0">
                <a:solidFill>
                  <a:srgbClr val="0070C0"/>
                </a:solidFill>
              </a:rPr>
              <a:t>помогает Язычку </a:t>
            </a:r>
            <a:r>
              <a:rPr lang="ru-RU" b="1" dirty="0" smtClean="0">
                <a:solidFill>
                  <a:srgbClr val="0070C0"/>
                </a:solidFill>
              </a:rPr>
              <a:t>стучать  твёрдо,   как              молоточек  Т_Т_Т</a:t>
            </a:r>
            <a:r>
              <a:rPr lang="ru-RU" dirty="0" smtClean="0"/>
              <a:t>      </a:t>
            </a:r>
          </a:p>
          <a:p>
            <a:pPr lvl="0">
              <a:buNone/>
            </a:pPr>
            <a:r>
              <a:rPr lang="ru-RU" dirty="0" smtClean="0"/>
              <a:t>  </a:t>
            </a:r>
            <a:r>
              <a:rPr lang="ru-RU" b="1" dirty="0" smtClean="0">
                <a:solidFill>
                  <a:srgbClr val="C00000"/>
                </a:solidFill>
              </a:rPr>
              <a:t>или  нежно  </a:t>
            </a:r>
            <a:r>
              <a:rPr lang="ru-RU" b="1" dirty="0" smtClean="0">
                <a:solidFill>
                  <a:srgbClr val="00B050"/>
                </a:solidFill>
              </a:rPr>
              <a:t>тикать, как  часики </a:t>
            </a:r>
            <a:r>
              <a:rPr lang="ru-RU" b="1" dirty="0" err="1" smtClean="0">
                <a:solidFill>
                  <a:srgbClr val="00B050"/>
                </a:solidFill>
              </a:rPr>
              <a:t>Ть</a:t>
            </a:r>
            <a:r>
              <a:rPr lang="ru-RU" b="1" dirty="0" smtClean="0">
                <a:solidFill>
                  <a:srgbClr val="00B050"/>
                </a:solidFill>
              </a:rPr>
              <a:t> -</a:t>
            </a:r>
            <a:r>
              <a:rPr lang="ru-RU" b="1" dirty="0" err="1" smtClean="0">
                <a:solidFill>
                  <a:srgbClr val="00B050"/>
                </a:solidFill>
              </a:rPr>
              <a:t>Ть</a:t>
            </a:r>
            <a:r>
              <a:rPr lang="ru-RU" b="1" dirty="0" smtClean="0">
                <a:solidFill>
                  <a:srgbClr val="00B050"/>
                </a:solidFill>
              </a:rPr>
              <a:t> - </a:t>
            </a:r>
            <a:r>
              <a:rPr lang="ru-RU" b="1" dirty="0" err="1" smtClean="0">
                <a:solidFill>
                  <a:srgbClr val="00B050"/>
                </a:solidFill>
              </a:rPr>
              <a:t>Ть</a:t>
            </a:r>
            <a:r>
              <a:rPr lang="ru-RU" dirty="0" smtClean="0"/>
              <a:t>?</a:t>
            </a:r>
          </a:p>
          <a:p>
            <a:pPr lvl="0">
              <a:buNone/>
            </a:pPr>
            <a:endParaRPr lang="ru-RU" dirty="0" smtClean="0"/>
          </a:p>
          <a:p>
            <a:pPr lvl="0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Губы, зубы или язык?</a:t>
            </a:r>
          </a:p>
          <a:p>
            <a:pPr lvl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Какой воздух выходит изо рта?</a:t>
            </a:r>
          </a:p>
          <a:p>
            <a:pPr lvl="0">
              <a:buNone/>
            </a:pPr>
            <a:endParaRPr lang="ru-RU" b="1" dirty="0" smtClean="0">
              <a:solidFill>
                <a:srgbClr val="0070C0"/>
              </a:solidFill>
            </a:endParaRPr>
          </a:p>
          <a:p>
            <a:pPr lvl="0">
              <a:buNone/>
            </a:pPr>
            <a:r>
              <a:rPr lang="ru-RU" b="1" dirty="0" smtClean="0">
                <a:solidFill>
                  <a:srgbClr val="00B050"/>
                </a:solidFill>
              </a:rPr>
              <a:t>- отрывистый, холодный или тёплый?</a:t>
            </a:r>
          </a:p>
          <a:p>
            <a:pPr lvl="0">
              <a:buNone/>
            </a:pPr>
            <a:r>
              <a:rPr lang="ru-RU" b="1" dirty="0">
                <a:solidFill>
                  <a:srgbClr val="C00000"/>
                </a:solidFill>
              </a:rPr>
              <a:t>	</a:t>
            </a:r>
          </a:p>
          <a:p>
            <a:pPr>
              <a:buNone/>
            </a:pPr>
            <a:r>
              <a:rPr lang="ru-RU" dirty="0"/>
              <a:t>	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14356"/>
            <a:ext cx="6429388" cy="78581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М</a:t>
            </a:r>
            <a:r>
              <a:rPr lang="ru-RU" sz="3600" b="1" dirty="0" smtClean="0">
                <a:solidFill>
                  <a:srgbClr val="FF0000"/>
                </a:solidFill>
              </a:rPr>
              <a:t>О</a:t>
            </a:r>
            <a:r>
              <a:rPr lang="ru-RU" sz="3600" b="1" dirty="0" smtClean="0">
                <a:solidFill>
                  <a:srgbClr val="0070C0"/>
                </a:solidFill>
              </a:rPr>
              <a:t>Л</a:t>
            </a:r>
            <a:r>
              <a:rPr lang="ru-RU" sz="3600" b="1" dirty="0" smtClean="0">
                <a:solidFill>
                  <a:srgbClr val="FF0000"/>
                </a:solidFill>
              </a:rPr>
              <a:t>О</a:t>
            </a:r>
            <a:r>
              <a:rPr lang="ru-RU" sz="3600" b="1" dirty="0" smtClean="0">
                <a:solidFill>
                  <a:srgbClr val="0070C0"/>
                </a:solidFill>
              </a:rPr>
              <a:t>Т</a:t>
            </a:r>
            <a:r>
              <a:rPr lang="ru-RU" sz="3600" b="1" dirty="0" smtClean="0">
                <a:solidFill>
                  <a:srgbClr val="FF0000"/>
                </a:solidFill>
              </a:rPr>
              <a:t>О</a:t>
            </a:r>
            <a:r>
              <a:rPr lang="ru-RU" sz="3600" b="1" dirty="0" smtClean="0">
                <a:solidFill>
                  <a:srgbClr val="0070C0"/>
                </a:solidFill>
              </a:rPr>
              <a:t>К </a:t>
            </a:r>
            <a:r>
              <a:rPr lang="ru-RU" sz="7200" b="1" dirty="0" smtClean="0">
                <a:solidFill>
                  <a:srgbClr val="0070C0"/>
                </a:solidFill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</a:rPr>
              <a:t>стучит, стучит: Т-Т-Т.</a:t>
            </a:r>
            <a:r>
              <a:rPr lang="ru-RU" sz="7200" dirty="0" smtClean="0"/>
              <a:t/>
            </a:r>
            <a:br>
              <a:rPr lang="ru-RU" sz="7200" dirty="0" smtClean="0"/>
            </a:br>
            <a:endParaRPr lang="ru-RU" sz="7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214422"/>
            <a:ext cx="4286280" cy="564357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Я стучу, стучу, стучу -                                 Т-Т-Т,  Т-Т-Т                                </a:t>
            </a:r>
            <a:r>
              <a:rPr lang="ru-RU" sz="2000" b="1" dirty="0" smtClean="0"/>
              <a:t>/Рот удерживать открытым, </a:t>
            </a:r>
          </a:p>
          <a:p>
            <a:pPr>
              <a:buNone/>
            </a:pPr>
            <a:r>
              <a:rPr lang="ru-RU" sz="2000" b="1" dirty="0" smtClean="0"/>
              <a:t>                   Язык выше на нёбо/.</a:t>
            </a:r>
          </a:p>
          <a:p>
            <a:pPr>
              <a:buNone/>
            </a:pPr>
            <a:r>
              <a:rPr lang="ru-RU" b="1" dirty="0" smtClean="0"/>
              <a:t> </a:t>
            </a:r>
            <a:r>
              <a:rPr lang="ru-RU" b="1" dirty="0" smtClean="0">
                <a:solidFill>
                  <a:srgbClr val="C00000"/>
                </a:solidFill>
              </a:rPr>
              <a:t>Гвозди все заколочу -  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Т-Т-Т,  Т-Т-Т.</a:t>
            </a:r>
            <a:r>
              <a:rPr lang="ru-RU" b="1" i="1" dirty="0" smtClean="0">
                <a:solidFill>
                  <a:srgbClr val="C00000"/>
                </a:solidFill>
              </a:rPr>
              <a:t>  </a:t>
            </a:r>
            <a:r>
              <a:rPr lang="ru-RU" i="1" dirty="0" smtClean="0"/>
              <a:t>	                                                             </a:t>
            </a:r>
            <a:r>
              <a:rPr lang="ru-RU" sz="2000" b="1" dirty="0" smtClean="0"/>
              <a:t>/Языком стучим по нёбу - глухо, без призвука Э/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Твёрдый согласный звук </a:t>
            </a:r>
            <a:r>
              <a:rPr lang="ru-RU" dirty="0" smtClean="0">
                <a:solidFill>
                  <a:srgbClr val="0070C0"/>
                </a:solidFill>
              </a:rPr>
              <a:t>[</a:t>
            </a:r>
            <a:r>
              <a:rPr lang="ru-RU" b="1" dirty="0" smtClean="0">
                <a:solidFill>
                  <a:srgbClr val="0070C0"/>
                </a:solidFill>
              </a:rPr>
              <a:t>Т</a:t>
            </a:r>
            <a:r>
              <a:rPr lang="ru-RU" dirty="0" smtClean="0">
                <a:solidFill>
                  <a:srgbClr val="0070C0"/>
                </a:solidFill>
              </a:rPr>
              <a:t>] – </a:t>
            </a:r>
            <a:r>
              <a:rPr lang="ru-RU" b="1" dirty="0" smtClean="0">
                <a:solidFill>
                  <a:srgbClr val="0070C0"/>
                </a:solidFill>
              </a:rPr>
              <a:t>обозначим синей фишкой. 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1071546"/>
            <a:ext cx="3786182" cy="4862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5715016"/>
            <a:ext cx="642942" cy="61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5357826"/>
            <a:ext cx="1014139" cy="97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5357826"/>
            <a:ext cx="1014139" cy="97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b="1" i="1" dirty="0" smtClean="0">
                <a:solidFill>
                  <a:srgbClr val="0070C0"/>
                </a:solidFill>
              </a:rPr>
              <a:t>Игра  «Подскажи слог</a:t>
            </a:r>
            <a:r>
              <a:rPr lang="ru-RU" b="1" dirty="0" smtClean="0">
                <a:solidFill>
                  <a:srgbClr val="0070C0"/>
                </a:solidFill>
              </a:rPr>
              <a:t>»: </a:t>
            </a:r>
            <a:r>
              <a:rPr lang="ru-RU" b="1" dirty="0" smtClean="0"/>
              <a:t>ТЫ или – ТИ</a:t>
            </a:r>
            <a:r>
              <a:rPr lang="ru-RU" dirty="0" smtClean="0"/>
              <a:t>.</a:t>
            </a:r>
            <a:br>
              <a:rPr lang="ru-RU" dirty="0" smtClean="0"/>
            </a:b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2686040" cy="4525963"/>
          </a:xfrm>
        </p:spPr>
        <p:txBody>
          <a:bodyPr>
            <a:normAutofit fontScale="92500" lnSpcReduction="10000"/>
          </a:bodyPr>
          <a:lstStyle/>
          <a:p>
            <a:pPr lvl="0">
              <a:buNone/>
            </a:pPr>
            <a:r>
              <a:rPr lang="ru-RU" sz="3900" b="1" dirty="0" smtClean="0">
                <a:solidFill>
                  <a:srgbClr val="C00000"/>
                </a:solidFill>
              </a:rPr>
              <a:t>ЦВЕ </a:t>
            </a:r>
            <a:r>
              <a:rPr lang="ru-RU" sz="3900" b="1" dirty="0">
                <a:solidFill>
                  <a:srgbClr val="C00000"/>
                </a:solidFill>
              </a:rPr>
              <a:t>-…,  </a:t>
            </a:r>
            <a:endParaRPr lang="ru-RU" sz="39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3900" b="1" dirty="0" smtClean="0">
                <a:solidFill>
                  <a:srgbClr val="C00000"/>
                </a:solidFill>
              </a:rPr>
              <a:t>КРУ </a:t>
            </a:r>
            <a:r>
              <a:rPr lang="ru-RU" sz="3900" b="1" dirty="0">
                <a:solidFill>
                  <a:srgbClr val="C00000"/>
                </a:solidFill>
              </a:rPr>
              <a:t>-…,  </a:t>
            </a:r>
            <a:endParaRPr lang="ru-RU" sz="39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3900" b="1" dirty="0" smtClean="0">
                <a:solidFill>
                  <a:srgbClr val="C00000"/>
                </a:solidFill>
              </a:rPr>
              <a:t>ЗАПЛА </a:t>
            </a:r>
            <a:r>
              <a:rPr lang="ru-RU" sz="3900" b="1" dirty="0">
                <a:solidFill>
                  <a:srgbClr val="C00000"/>
                </a:solidFill>
              </a:rPr>
              <a:t>- …, </a:t>
            </a:r>
            <a:endParaRPr lang="ru-RU" sz="39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3900" b="1" dirty="0" smtClean="0">
                <a:solidFill>
                  <a:srgbClr val="C00000"/>
                </a:solidFill>
              </a:rPr>
              <a:t> </a:t>
            </a:r>
            <a:r>
              <a:rPr lang="ru-RU" sz="3900" b="1" dirty="0">
                <a:solidFill>
                  <a:srgbClr val="C00000"/>
                </a:solidFill>
              </a:rPr>
              <a:t>КО -…,  </a:t>
            </a:r>
            <a:endParaRPr lang="ru-RU" sz="39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3900" b="1" dirty="0" smtClean="0">
                <a:solidFill>
                  <a:srgbClr val="C00000"/>
                </a:solidFill>
              </a:rPr>
              <a:t>КА </a:t>
            </a:r>
            <a:r>
              <a:rPr lang="ru-RU" sz="3900" b="1" dirty="0">
                <a:solidFill>
                  <a:srgbClr val="C00000"/>
                </a:solidFill>
              </a:rPr>
              <a:t>-.., </a:t>
            </a:r>
            <a:endParaRPr lang="ru-RU" sz="39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3900" b="1" dirty="0" smtClean="0">
                <a:solidFill>
                  <a:srgbClr val="C00000"/>
                </a:solidFill>
              </a:rPr>
              <a:t> </a:t>
            </a:r>
            <a:r>
              <a:rPr lang="ru-RU" sz="3900" b="1" dirty="0">
                <a:solidFill>
                  <a:srgbClr val="C00000"/>
                </a:solidFill>
              </a:rPr>
              <a:t>ПАС - ..,  </a:t>
            </a:r>
            <a:endParaRPr lang="ru-RU" sz="39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3900" b="1" dirty="0" smtClean="0">
                <a:solidFill>
                  <a:srgbClr val="C00000"/>
                </a:solidFill>
              </a:rPr>
              <a:t>МОС</a:t>
            </a:r>
            <a:r>
              <a:rPr lang="ru-RU" sz="3900" b="1" dirty="0">
                <a:solidFill>
                  <a:srgbClr val="C00000"/>
                </a:solidFill>
              </a:rPr>
              <a:t>…-.	</a:t>
            </a:r>
            <a:endParaRPr lang="ru-RU" sz="3900" b="1" dirty="0" smtClean="0">
              <a:solidFill>
                <a:srgbClr val="C00000"/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1142984"/>
            <a:ext cx="4636827" cy="484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i="1" dirty="0" smtClean="0">
                <a:solidFill>
                  <a:srgbClr val="0070C0"/>
                </a:solidFill>
              </a:rPr>
              <a:t>Игра «В гостях у Толи и  Тимы».</a:t>
            </a:r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Я </a:t>
            </a:r>
            <a:r>
              <a:rPr lang="ru-RU" b="1" dirty="0">
                <a:solidFill>
                  <a:srgbClr val="C00000"/>
                </a:solidFill>
              </a:rPr>
              <a:t>даю Толе молоток, потому что он </a:t>
            </a:r>
            <a:r>
              <a:rPr lang="ru-RU" b="1" dirty="0" smtClean="0">
                <a:solidFill>
                  <a:srgbClr val="C00000"/>
                </a:solidFill>
              </a:rPr>
              <a:t>стучит твёрдо:  «Т </a:t>
            </a:r>
            <a:r>
              <a:rPr lang="ru-RU" b="1" dirty="0">
                <a:solidFill>
                  <a:srgbClr val="C00000"/>
                </a:solidFill>
              </a:rPr>
              <a:t>Т Т»</a:t>
            </a:r>
          </a:p>
          <a:p>
            <a:pPr>
              <a:buNone/>
            </a:pPr>
            <a:r>
              <a:rPr lang="ru-RU" b="1" dirty="0" smtClean="0">
                <a:solidFill>
                  <a:srgbClr val="00B050"/>
                </a:solidFill>
              </a:rPr>
              <a:t>Я </a:t>
            </a:r>
            <a:r>
              <a:rPr lang="ru-RU" b="1" dirty="0">
                <a:solidFill>
                  <a:srgbClr val="00B050"/>
                </a:solidFill>
              </a:rPr>
              <a:t>даю </a:t>
            </a:r>
            <a:r>
              <a:rPr lang="ru-RU" b="1" dirty="0" smtClean="0">
                <a:solidFill>
                  <a:srgbClr val="00B050"/>
                </a:solidFill>
              </a:rPr>
              <a:t>Тиме </a:t>
            </a:r>
            <a:r>
              <a:rPr lang="ru-RU" b="1" dirty="0">
                <a:solidFill>
                  <a:srgbClr val="00B050"/>
                </a:solidFill>
              </a:rPr>
              <a:t>часы, потому что они стучат мягко: </a:t>
            </a:r>
            <a:endParaRPr lang="ru-RU" b="1" dirty="0" smtClean="0">
              <a:solidFill>
                <a:srgbClr val="00B05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00B050"/>
                </a:solidFill>
              </a:rPr>
              <a:t>«Т</a:t>
            </a:r>
            <a:r>
              <a:rPr lang="ru-RU" b="1" dirty="0">
                <a:solidFill>
                  <a:srgbClr val="00B050"/>
                </a:solidFill>
              </a:rPr>
              <a:t>` Т` Т</a:t>
            </a:r>
            <a:r>
              <a:rPr lang="ru-RU" b="1" dirty="0" smtClean="0">
                <a:solidFill>
                  <a:srgbClr val="00B050"/>
                </a:solidFill>
              </a:rPr>
              <a:t>`».</a:t>
            </a:r>
            <a:endParaRPr lang="ru-RU" b="1" dirty="0">
              <a:solidFill>
                <a:srgbClr val="00B05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Дети кладут  </a:t>
            </a:r>
            <a:r>
              <a:rPr lang="ru-RU" b="1" dirty="0">
                <a:solidFill>
                  <a:srgbClr val="0070C0"/>
                </a:solidFill>
              </a:rPr>
              <a:t>картинки с мягким согласным звуком – </a:t>
            </a:r>
            <a:r>
              <a:rPr lang="ru-RU" b="1" dirty="0" smtClean="0">
                <a:solidFill>
                  <a:srgbClr val="0070C0"/>
                </a:solidFill>
              </a:rPr>
              <a:t> Тиме, </a:t>
            </a:r>
            <a:r>
              <a:rPr lang="ru-RU" b="1" dirty="0">
                <a:solidFill>
                  <a:srgbClr val="0070C0"/>
                </a:solidFill>
              </a:rPr>
              <a:t>а с твёрдым согласным – Толе</a:t>
            </a:r>
            <a:r>
              <a:rPr lang="ru-RU" dirty="0"/>
              <a:t>.</a:t>
            </a:r>
          </a:p>
          <a:p>
            <a:r>
              <a:rPr lang="ru-RU" dirty="0"/>
              <a:t>		</a:t>
            </a:r>
            <a:r>
              <a:rPr lang="ru-RU" b="1" dirty="0">
                <a:solidFill>
                  <a:srgbClr val="C00000"/>
                </a:solidFill>
              </a:rPr>
              <a:t>У Толи – утка. 	У Тимы – утюг. </a:t>
            </a:r>
          </a:p>
          <a:p>
            <a:r>
              <a:rPr lang="ru-RU" b="1" dirty="0">
                <a:solidFill>
                  <a:srgbClr val="C00000"/>
                </a:solidFill>
              </a:rPr>
              <a:t>		У Толи – танк. 	У </a:t>
            </a:r>
            <a:r>
              <a:rPr lang="ru-RU" b="1" dirty="0" smtClean="0">
                <a:solidFill>
                  <a:srgbClr val="C00000"/>
                </a:solidFill>
              </a:rPr>
              <a:t>Тимы </a:t>
            </a:r>
            <a:r>
              <a:rPr lang="ru-RU" b="1" dirty="0">
                <a:solidFill>
                  <a:srgbClr val="C00000"/>
                </a:solidFill>
              </a:rPr>
              <a:t>– </a:t>
            </a:r>
            <a:r>
              <a:rPr lang="ru-RU" b="1" dirty="0" smtClean="0">
                <a:solidFill>
                  <a:srgbClr val="C00000"/>
                </a:solidFill>
              </a:rPr>
              <a:t>гости.</a:t>
            </a:r>
            <a:r>
              <a:rPr lang="ru-RU" b="1" dirty="0">
                <a:solidFill>
                  <a:srgbClr val="C00000"/>
                </a:solidFill>
              </a:rPr>
              <a:t>	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Согласование притяжательных местоимений /</a:t>
            </a:r>
            <a:r>
              <a:rPr lang="ru-RU" b="1" i="1" dirty="0" smtClean="0">
                <a:solidFill>
                  <a:srgbClr val="0070C0"/>
                </a:solidFill>
              </a:rPr>
              <a:t>мой, моя, моё</a:t>
            </a:r>
            <a:r>
              <a:rPr lang="ru-RU" b="1" dirty="0" smtClean="0">
                <a:solidFill>
                  <a:srgbClr val="0070C0"/>
                </a:solidFill>
              </a:rPr>
              <a:t>/ 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 </a:t>
            </a:r>
            <a:r>
              <a:rPr lang="ru-RU" b="1" dirty="0">
                <a:solidFill>
                  <a:srgbClr val="C00000"/>
                </a:solidFill>
              </a:rPr>
              <a:t>существительными  мужского, женского и среднего рода: </a:t>
            </a:r>
            <a:endParaRPr lang="ru-RU" b="1" dirty="0" smtClean="0">
              <a:solidFill>
                <a:srgbClr val="C00000"/>
              </a:solidFill>
            </a:endParaRPr>
          </a:p>
          <a:p>
            <a:pPr lvl="0">
              <a:buNone/>
            </a:pPr>
            <a:r>
              <a:rPr lang="ru-RU" sz="4400" b="1" dirty="0" smtClean="0">
                <a:solidFill>
                  <a:srgbClr val="0070C0"/>
                </a:solidFill>
              </a:rPr>
              <a:t>мой </a:t>
            </a:r>
            <a:r>
              <a:rPr lang="ru-RU" sz="4400" b="1" dirty="0">
                <a:solidFill>
                  <a:srgbClr val="0070C0"/>
                </a:solidFill>
              </a:rPr>
              <a:t>кот, моя конфета, мой танк, мой  утюг, моё платье</a:t>
            </a:r>
            <a:r>
              <a:rPr lang="ru-RU" sz="4400" b="1" dirty="0" smtClean="0">
                <a:solidFill>
                  <a:srgbClr val="0070C0"/>
                </a:solidFill>
              </a:rPr>
              <a:t>,</a:t>
            </a:r>
          </a:p>
          <a:p>
            <a:pPr lvl="0">
              <a:buNone/>
            </a:pPr>
            <a:r>
              <a:rPr lang="ru-RU" sz="4400" b="1" dirty="0" smtClean="0">
                <a:solidFill>
                  <a:srgbClr val="0070C0"/>
                </a:solidFill>
              </a:rPr>
              <a:t>   </a:t>
            </a:r>
            <a:r>
              <a:rPr lang="ru-RU" sz="4400" b="1" dirty="0">
                <a:solidFill>
                  <a:srgbClr val="0070C0"/>
                </a:solidFill>
              </a:rPr>
              <a:t>моя </a:t>
            </a:r>
            <a:r>
              <a:rPr lang="ru-RU" sz="4400" b="1" dirty="0" smtClean="0">
                <a:solidFill>
                  <a:srgbClr val="0070C0"/>
                </a:solidFill>
              </a:rPr>
              <a:t>утка, мои тапки.</a:t>
            </a:r>
            <a:endParaRPr lang="ru-RU" sz="4400" b="1" dirty="0">
              <a:solidFill>
                <a:srgbClr val="0070C0"/>
              </a:solidFill>
            </a:endParaRPr>
          </a:p>
          <a:p>
            <a:pPr lvl="0"/>
            <a:endParaRPr lang="ru-RU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i="1" dirty="0" smtClean="0"/>
              <a:t>Поезд.       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043245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Поезд едет и шипит,  и колёсами стучит: </a:t>
            </a:r>
          </a:p>
          <a:p>
            <a:pPr>
              <a:buNone/>
            </a:pPr>
            <a:r>
              <a:rPr lang="ru-RU" dirty="0" smtClean="0"/>
              <a:t>Поезд едет, едет, едет   мимо елей и берёз.</a:t>
            </a:r>
          </a:p>
          <a:p>
            <a:pPr>
              <a:buNone/>
            </a:pPr>
            <a:r>
              <a:rPr lang="ru-RU" dirty="0" smtClean="0"/>
              <a:t>Далеко уехал поезд – еле слышно стук колёс:</a:t>
            </a:r>
          </a:p>
          <a:p>
            <a:pPr>
              <a:buNone/>
            </a:pPr>
            <a:r>
              <a:rPr lang="ru-RU" dirty="0" smtClean="0"/>
              <a:t> «Т - Т – Т»  /</a:t>
            </a:r>
            <a:r>
              <a:rPr lang="ru-RU" i="1" dirty="0" smtClean="0"/>
              <a:t>тихо/: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Поезд едет и стучит:  	«Т - Т - Т – Т!»</a:t>
            </a:r>
          </a:p>
          <a:p>
            <a:pPr>
              <a:buNone/>
            </a:pPr>
            <a:r>
              <a:rPr lang="ru-RU" dirty="0" smtClean="0"/>
              <a:t>«Я стучу, стучу, стучу. </a:t>
            </a:r>
          </a:p>
          <a:p>
            <a:pPr>
              <a:buNone/>
            </a:pPr>
            <a:r>
              <a:rPr lang="ru-RU" dirty="0" smtClean="0"/>
              <a:t>Мигом всех вас дотащу:   Т - Т – Т – Т»</a:t>
            </a:r>
            <a:r>
              <a:rPr lang="ru-RU" i="1" dirty="0" smtClean="0"/>
              <a:t> 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4429132"/>
            <a:ext cx="7050909" cy="1800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70C0"/>
                </a:solidFill>
              </a:rPr>
              <a:t>Скороговорки.</a:t>
            </a:r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5972188" cy="4911741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Char char="-"/>
            </a:pPr>
            <a:r>
              <a:rPr lang="ru-RU" b="1" dirty="0" smtClean="0">
                <a:solidFill>
                  <a:srgbClr val="C00000"/>
                </a:solidFill>
              </a:rPr>
              <a:t>Топчут телята лук и томаты.</a:t>
            </a:r>
          </a:p>
          <a:p>
            <a:pPr>
              <a:buFontTx/>
              <a:buChar char="-"/>
            </a:pP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-  Посадил Толя тополь за полем.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По полю по полю шёл к тополю Толя.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</a:t>
            </a:r>
          </a:p>
          <a:p>
            <a:pPr>
              <a:buFontTx/>
              <a:buChar char="-"/>
            </a:pPr>
            <a:r>
              <a:rPr lang="ru-RU" b="1" dirty="0" smtClean="0">
                <a:solidFill>
                  <a:srgbClr val="C00000"/>
                </a:solidFill>
              </a:rPr>
              <a:t>От топота копыт –                 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пыль по полю летит.</a:t>
            </a:r>
            <a:r>
              <a:rPr lang="ru-RU" b="1" i="1" dirty="0" smtClean="0">
                <a:solidFill>
                  <a:srgbClr val="C00000"/>
                </a:solidFill>
              </a:rPr>
              <a:t>                                                                           </a:t>
            </a:r>
          </a:p>
          <a:p>
            <a:pPr>
              <a:buNone/>
            </a:pPr>
            <a:endParaRPr lang="ru-RU" b="1" i="1" dirty="0" smtClean="0">
              <a:solidFill>
                <a:srgbClr val="0070C0"/>
              </a:solidFill>
            </a:endParaRPr>
          </a:p>
          <a:p>
            <a:pPr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</a:t>
            </a:r>
          </a:p>
          <a:p>
            <a:pPr>
              <a:buNone/>
            </a:pPr>
            <a:r>
              <a:rPr lang="ru-RU" i="1" dirty="0" smtClean="0"/>
              <a:t>			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8279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На что похожа  буква. </a:t>
            </a:r>
            <a:r>
              <a:rPr lang="ru-RU" sz="2700" b="1" i="1" dirty="0" smtClean="0"/>
              <a:t>А. Шибаев</a:t>
            </a: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		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3471858" cy="4840303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«Т» – в антенну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превратилась,                                  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и на крыше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очутилась.      </a:t>
            </a:r>
          </a:p>
          <a:p>
            <a:endParaRPr lang="ru-RU" dirty="0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1071546"/>
            <a:ext cx="5012572" cy="5500726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4071942"/>
            <a:ext cx="1815951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8586" cy="3682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85728"/>
            <a:ext cx="5143536" cy="65722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Молоток стучит –Т – Т.</a:t>
            </a:r>
          </a:p>
          <a:p>
            <a:pPr>
              <a:buNone/>
            </a:pPr>
            <a:r>
              <a:rPr lang="ru-RU" b="1" dirty="0" smtClean="0"/>
              <a:t>Букве «Т» – </a:t>
            </a:r>
          </a:p>
          <a:p>
            <a:pPr>
              <a:buNone/>
            </a:pPr>
            <a:r>
              <a:rPr lang="ru-RU" b="1" dirty="0" smtClean="0"/>
              <a:t>я лучший друг!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«Запомни-повтори»  слоги: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АТ- ТА            ИТ - ТИ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ОТ – ТО          ЭТ - ТЭ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УТ – ТУ          ЫТ - ТЫ</a:t>
            </a:r>
          </a:p>
          <a:p>
            <a:pPr>
              <a:buNone/>
            </a:pPr>
            <a:r>
              <a:rPr lang="ru-RU" b="1" dirty="0" smtClean="0"/>
              <a:t>«Припомни словечко»                      с этими слогами:                                        ….             ….</a:t>
            </a:r>
            <a:endParaRPr lang="ru-RU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928670"/>
            <a:ext cx="3041369" cy="3948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70C0"/>
                </a:solidFill>
              </a:rPr>
              <a:t>Что такое ТОМ ?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4757742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Игра «</a:t>
            </a:r>
            <a:r>
              <a:rPr lang="ru-RU" b="1" dirty="0" err="1" smtClean="0"/>
              <a:t>Объяснялки</a:t>
            </a:r>
            <a:r>
              <a:rPr lang="ru-RU" b="1" dirty="0" smtClean="0"/>
              <a:t>»                                                                 </a:t>
            </a:r>
          </a:p>
          <a:p>
            <a:pPr>
              <a:buNone/>
            </a:pPr>
            <a:r>
              <a:rPr lang="ru-RU" dirty="0" smtClean="0"/>
              <a:t>- </a:t>
            </a:r>
            <a:r>
              <a:rPr lang="ru-RU" b="1" dirty="0" smtClean="0">
                <a:solidFill>
                  <a:srgbClr val="C00000"/>
                </a:solidFill>
              </a:rPr>
              <a:t>толстая книга сказок, рассказов.</a:t>
            </a:r>
          </a:p>
          <a:p>
            <a:pPr>
              <a:buFontTx/>
              <a:buChar char="-"/>
            </a:pPr>
            <a:r>
              <a:rPr lang="ru-RU" b="1" dirty="0" smtClean="0">
                <a:solidFill>
                  <a:srgbClr val="C00000"/>
                </a:solidFill>
              </a:rPr>
              <a:t>Имя человека   пишется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 заглавной буквы: Том.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 </a:t>
            </a:r>
          </a:p>
          <a:p>
            <a:endParaRPr lang="ru-RU" dirty="0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1571612"/>
            <a:ext cx="3371365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 коровы – телёнок.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6257940" cy="168592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928658" y="857237"/>
            <a:ext cx="5429265" cy="614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Autofit/>
          </a:bodyPr>
          <a:lstStyle/>
          <a:p>
            <a:r>
              <a:rPr lang="ru-RU" sz="800" b="1" dirty="0" smtClean="0">
                <a:solidFill>
                  <a:srgbClr val="0070C0"/>
                </a:solidFill>
              </a:rPr>
              <a:t>.</a:t>
            </a:r>
            <a:endParaRPr lang="ru-RU" sz="800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785926"/>
            <a:ext cx="8186766" cy="185738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Назови  ПЕРВЫЙ И ПОСЛЕДНИЙ  звук в слове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Гласный или согласный?  </a:t>
            </a:r>
            <a:r>
              <a:rPr lang="ru-RU" b="1" i="1" dirty="0" smtClean="0">
                <a:solidFill>
                  <a:srgbClr val="C00000"/>
                </a:solidFill>
              </a:rPr>
              <a:t>ТВЁРДЫЙ или </a:t>
            </a:r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</a:rPr>
              <a:t>МЯГКИЙ</a:t>
            </a:r>
            <a:r>
              <a:rPr lang="ru-RU" b="1" dirty="0" smtClean="0">
                <a:solidFill>
                  <a:srgbClr val="C00000"/>
                </a:solidFill>
              </a:rPr>
              <a:t>. </a:t>
            </a:r>
            <a:r>
              <a:rPr lang="ru-RU" b="1" dirty="0" smtClean="0">
                <a:solidFill>
                  <a:srgbClr val="0070C0"/>
                </a:solidFill>
              </a:rPr>
              <a:t>Какими фишками  обозначим?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3429000"/>
            <a:ext cx="6143669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214290"/>
            <a:ext cx="301942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15338" y="5072074"/>
            <a:ext cx="708777" cy="682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15338" y="4214818"/>
            <a:ext cx="712449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15338" y="3357562"/>
            <a:ext cx="642942" cy="602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15338" y="5072074"/>
            <a:ext cx="708777" cy="682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Твёрдый согласный звук [Т]  </a:t>
            </a:r>
            <a:br>
              <a:rPr lang="ru-RU" b="1" dirty="0" smtClean="0">
                <a:solidFill>
                  <a:srgbClr val="0070C0"/>
                </a:solidFill>
              </a:rPr>
            </a:b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686800" cy="3500463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Характеристика твёрдого согласного звука Т.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Что делают </a:t>
            </a:r>
            <a:r>
              <a:rPr lang="ru-RU" b="1" dirty="0" smtClean="0">
                <a:solidFill>
                  <a:srgbClr val="0070C0"/>
                </a:solidFill>
              </a:rPr>
              <a:t>губы, зубы, язык </a:t>
            </a:r>
            <a:r>
              <a:rPr lang="ru-RU" b="1" dirty="0" smtClean="0">
                <a:solidFill>
                  <a:srgbClr val="C00000"/>
                </a:solidFill>
              </a:rPr>
              <a:t>при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произнесении звука Т - ?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Как выходит воздух? (</a:t>
            </a:r>
            <a:r>
              <a:rPr lang="ru-RU" i="1" dirty="0" smtClean="0">
                <a:solidFill>
                  <a:srgbClr val="0070C0"/>
                </a:solidFill>
              </a:rPr>
              <a:t>на ладошку</a:t>
            </a:r>
            <a:r>
              <a:rPr lang="ru-RU" b="1" dirty="0" smtClean="0">
                <a:solidFill>
                  <a:srgbClr val="C00000"/>
                </a:solidFill>
              </a:rPr>
              <a:t>) – </a:t>
            </a:r>
            <a:r>
              <a:rPr lang="ru-RU" b="1" u="sng" dirty="0" smtClean="0">
                <a:solidFill>
                  <a:srgbClr val="C00000"/>
                </a:solidFill>
              </a:rPr>
              <a:t>отрывисто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Голосок в горлышке ?   /не </a:t>
            </a:r>
            <a:r>
              <a:rPr lang="ru-RU" b="1" dirty="0" err="1" smtClean="0">
                <a:solidFill>
                  <a:srgbClr val="C00000"/>
                </a:solidFill>
              </a:rPr>
              <a:t>хвенит</a:t>
            </a:r>
            <a:r>
              <a:rPr lang="ru-RU" b="1" dirty="0" smtClean="0">
                <a:solidFill>
                  <a:srgbClr val="C00000"/>
                </a:solidFill>
              </a:rPr>
              <a:t>, спит, молчит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3929066"/>
            <a:ext cx="9001125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57818" y="214290"/>
            <a:ext cx="3328982" cy="5911873"/>
          </a:xfrm>
        </p:spPr>
        <p:txBody>
          <a:bodyPr/>
          <a:lstStyle/>
          <a:p>
            <a:pPr>
              <a:buNone/>
            </a:pPr>
            <a:r>
              <a:rPr lang="ru-RU" b="1" i="1" dirty="0" smtClean="0">
                <a:solidFill>
                  <a:srgbClr val="00B050"/>
                </a:solidFill>
              </a:rPr>
              <a:t>ГДЕ НАХОДИТСЯ МЯГКИЙ СОГЛАСНЫЙ ЗВУК?</a:t>
            </a:r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</a:rPr>
              <a:t> В  НАЧАЛЕ, СЕРЕДИНЕ ИЛИ  В КОНЦЕ СЛОВА?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Какой  фишкой  обозначим звук </a:t>
            </a:r>
            <a:r>
              <a:rPr lang="ru-RU" b="1" dirty="0" smtClean="0">
                <a:solidFill>
                  <a:srgbClr val="00B050"/>
                </a:solidFill>
              </a:rPr>
              <a:t> Т`</a:t>
            </a:r>
            <a:r>
              <a:rPr lang="ru-RU" b="1" dirty="0" smtClean="0">
                <a:solidFill>
                  <a:srgbClr val="0070C0"/>
                </a:solidFill>
              </a:rPr>
              <a:t>?</a:t>
            </a:r>
          </a:p>
          <a:p>
            <a:endParaRPr lang="ru-RU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00306"/>
            <a:ext cx="5273762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214290"/>
            <a:ext cx="378621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60" y="5786454"/>
            <a:ext cx="857256" cy="824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3306" y="5857892"/>
            <a:ext cx="857256" cy="803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57290" y="5857892"/>
            <a:ext cx="860211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57290" y="5857892"/>
            <a:ext cx="860211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КЛЁСТ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2567548" y="1075734"/>
            <a:ext cx="4414496" cy="5549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</a:rPr>
              <a:t>Глагольный словарь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/>
          <a:lstStyle/>
          <a:p>
            <a:pPr>
              <a:buNone/>
            </a:pPr>
            <a:r>
              <a:rPr lang="ru-RU" b="1" i="1" u="sng" dirty="0" smtClean="0">
                <a:solidFill>
                  <a:srgbClr val="0070C0"/>
                </a:solidFill>
              </a:rPr>
              <a:t>Что или кто  </a:t>
            </a:r>
            <a:r>
              <a:rPr lang="ru-RU" b="1" dirty="0" err="1" smtClean="0"/>
              <a:t>летиТ</a:t>
            </a:r>
            <a:r>
              <a:rPr lang="ru-RU" b="1" dirty="0" smtClean="0"/>
              <a:t>, </a:t>
            </a:r>
            <a:r>
              <a:rPr lang="ru-RU" b="1" dirty="0" err="1" smtClean="0"/>
              <a:t>прыгаеТ</a:t>
            </a:r>
            <a:r>
              <a:rPr lang="ru-RU" b="1" dirty="0" smtClean="0"/>
              <a:t>, </a:t>
            </a:r>
            <a:r>
              <a:rPr lang="ru-RU" b="1" dirty="0" err="1" smtClean="0"/>
              <a:t>ловиТ</a:t>
            </a:r>
            <a:r>
              <a:rPr lang="ru-RU" b="1" dirty="0" smtClean="0"/>
              <a:t>, </a:t>
            </a:r>
            <a:r>
              <a:rPr lang="ru-RU" b="1" dirty="0" err="1" smtClean="0"/>
              <a:t>едеТ</a:t>
            </a:r>
            <a:r>
              <a:rPr lang="ru-RU" b="1" dirty="0" smtClean="0"/>
              <a:t>. </a:t>
            </a:r>
          </a:p>
          <a:p>
            <a:pPr>
              <a:buNone/>
            </a:pPr>
            <a:r>
              <a:rPr lang="ru-RU" b="1" dirty="0" smtClean="0"/>
              <a:t>Выделяем звук «Т» в конце слова                                 </a:t>
            </a:r>
            <a:r>
              <a:rPr lang="ru-RU" i="1" u="sng" dirty="0" smtClean="0"/>
              <a:t>(Т-Т-Т Язык стучит в нёбо)</a:t>
            </a:r>
            <a:endParaRPr lang="ru-RU" i="1" u="sn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857496"/>
            <a:ext cx="746003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43702" y="0"/>
            <a:ext cx="2286016" cy="257174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Расскажи о своей семье.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0"/>
            <a:ext cx="642942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3214686"/>
            <a:ext cx="4749800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28" y="0"/>
            <a:ext cx="3686172" cy="642918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ТИГРЁНОК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4892675" cy="625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786314" y="857232"/>
            <a:ext cx="4357686" cy="578647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Родился маленький</a:t>
            </a:r>
          </a:p>
          <a:p>
            <a:pPr>
              <a:buNone/>
            </a:pPr>
            <a:r>
              <a:rPr lang="ru-RU" dirty="0" smtClean="0"/>
              <a:t>тигрёнок </a:t>
            </a:r>
            <a:r>
              <a:rPr lang="ru-RU" dirty="0" err="1" smtClean="0"/>
              <a:t>Бинки</a:t>
            </a:r>
            <a:r>
              <a:rPr lang="ru-RU" dirty="0" smtClean="0"/>
              <a:t>. Поглядела </a:t>
            </a:r>
          </a:p>
          <a:p>
            <a:pPr>
              <a:buNone/>
            </a:pPr>
            <a:r>
              <a:rPr lang="ru-RU" dirty="0" smtClean="0"/>
              <a:t>на него тигрица-мать и </a:t>
            </a:r>
          </a:p>
          <a:p>
            <a:pPr>
              <a:buNone/>
            </a:pPr>
            <a:r>
              <a:rPr lang="ru-RU" dirty="0" smtClean="0"/>
              <a:t>удивилась: «Где же твои </a:t>
            </a:r>
          </a:p>
          <a:p>
            <a:pPr>
              <a:buNone/>
            </a:pPr>
            <a:r>
              <a:rPr lang="ru-RU" dirty="0" smtClean="0"/>
              <a:t>полоски? Ну ничего, мы всё </a:t>
            </a:r>
          </a:p>
          <a:p>
            <a:pPr>
              <a:buNone/>
            </a:pPr>
            <a:r>
              <a:rPr lang="ru-RU" dirty="0" smtClean="0"/>
              <a:t>равно тебя будем любить и </a:t>
            </a:r>
          </a:p>
          <a:p>
            <a:pPr>
              <a:buNone/>
            </a:pPr>
            <a:r>
              <a:rPr lang="ru-RU" dirty="0" smtClean="0"/>
              <a:t>без полосок». Оказалось, </a:t>
            </a:r>
          </a:p>
          <a:p>
            <a:pPr>
              <a:buNone/>
            </a:pPr>
            <a:r>
              <a:rPr lang="ru-RU" dirty="0" smtClean="0"/>
              <a:t>что мама тигрёнка пекла </a:t>
            </a:r>
          </a:p>
          <a:p>
            <a:pPr>
              <a:buNone/>
            </a:pPr>
            <a:r>
              <a:rPr lang="ru-RU" dirty="0" smtClean="0"/>
              <a:t>сладкий  пирог и случайно </a:t>
            </a:r>
          </a:p>
          <a:p>
            <a:pPr>
              <a:buNone/>
            </a:pPr>
            <a:r>
              <a:rPr lang="ru-RU" dirty="0" smtClean="0"/>
              <a:t>обсыпала сына сахарной </a:t>
            </a:r>
          </a:p>
          <a:p>
            <a:pPr>
              <a:buNone/>
            </a:pPr>
            <a:r>
              <a:rPr lang="ru-RU" dirty="0" smtClean="0"/>
              <a:t>пудрой. Пожалела тигрёнка </a:t>
            </a:r>
          </a:p>
          <a:p>
            <a:pPr>
              <a:buNone/>
            </a:pPr>
            <a:r>
              <a:rPr lang="ru-RU" dirty="0" smtClean="0"/>
              <a:t>Зебра – лизнула его языком, </a:t>
            </a:r>
          </a:p>
          <a:p>
            <a:pPr>
              <a:buFontTx/>
              <a:buChar char="-"/>
            </a:pPr>
            <a:r>
              <a:rPr lang="ru-RU" dirty="0" smtClean="0"/>
              <a:t>и вдруг все увидели </a:t>
            </a:r>
          </a:p>
          <a:p>
            <a:pPr>
              <a:buFontTx/>
              <a:buChar char="-"/>
            </a:pPr>
            <a:r>
              <a:rPr lang="ru-RU" dirty="0" smtClean="0"/>
              <a:t>чёрные полоски. </a:t>
            </a:r>
            <a:endParaRPr lang="ru-RU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45410" y="214290"/>
            <a:ext cx="8698590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2560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УЧИСЬ ПИСАТЬ БУКВУ СОПРОВОЖДАЯ СЛОВАМИ: «СВЕРХУ ВНИЗ», «СЛЕВА НАПРАВО»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25" y="2602678"/>
            <a:ext cx="8548717" cy="245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НАЙДИ БУКВУ «Т» ОБВЕДИ СИНИМ КАРАНДАШОМ</a:t>
            </a:r>
            <a:endParaRPr lang="ru-RU" dirty="0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2212" y="1928802"/>
            <a:ext cx="8931788" cy="4407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Кому нужны трубы? </a:t>
            </a:r>
            <a:r>
              <a:rPr lang="ru-RU" smtClean="0"/>
              <a:t>Сантехнику.</a:t>
            </a:r>
            <a:endParaRPr lang="ru-RU" dirty="0"/>
          </a:p>
        </p:txBody>
      </p:sp>
      <p:pic>
        <p:nvPicPr>
          <p:cNvPr id="4" name="Picture 16" descr="http://opencity.narod.ru/predpri/mmz/vodop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714488"/>
            <a:ext cx="4116352" cy="2634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http://gangstersclan.ucoz.ru/_nw/0/7092857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500174"/>
            <a:ext cx="4165609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Игра «Посчитай-ка»                                                             и  «Кого не стало»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571612"/>
            <a:ext cx="4429156" cy="1862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6748" y="1724012"/>
            <a:ext cx="4429156" cy="1862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9148" y="1876412"/>
            <a:ext cx="4429156" cy="1862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1548" y="2028812"/>
            <a:ext cx="4429156" cy="1862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3948" y="2181212"/>
            <a:ext cx="4429156" cy="1862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48" y="2333612"/>
            <a:ext cx="4429156" cy="1862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8748" y="2486012"/>
            <a:ext cx="4429156" cy="1862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1148" y="2638412"/>
            <a:ext cx="4429156" cy="1862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3548" y="2790812"/>
            <a:ext cx="4429156" cy="1862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85948" y="2943212"/>
            <a:ext cx="4429156" cy="1862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8348" y="3095612"/>
            <a:ext cx="4429156" cy="1862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500306"/>
            <a:ext cx="543701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Звук Т глухой, потому что его не слышат наши уши.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00364" y="1600200"/>
            <a:ext cx="6143636" cy="54721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Голосок отдыхает: Т – Т – Т.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Гласных рядом нет!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Если глухой согласный звук [Т] подружится с гласными: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А _ О _ У _ Э _ Ы</a:t>
            </a:r>
          </a:p>
          <a:p>
            <a:pPr>
              <a:buNone/>
            </a:pPr>
            <a:r>
              <a:rPr lang="ru-RU" dirty="0" smtClean="0"/>
              <a:t> </a:t>
            </a:r>
            <a:r>
              <a:rPr lang="ru-RU" b="1" dirty="0" smtClean="0">
                <a:solidFill>
                  <a:srgbClr val="0070C0"/>
                </a:solidFill>
              </a:rPr>
              <a:t>Он всегда твёрдый</a:t>
            </a:r>
            <a:r>
              <a:rPr lang="ru-RU" dirty="0" smtClean="0"/>
              <a:t>: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ТА-ТА-ТА – УБЕЖАЛИ ДВА КОТА.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Обозначим синей фишкой.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71612"/>
            <a:ext cx="2927343" cy="3496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5214950"/>
            <a:ext cx="939900" cy="904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 слове телефон три слога. Мягкий согласный звук «</a:t>
            </a:r>
            <a:r>
              <a:rPr lang="ru-RU" b="1" dirty="0" err="1" smtClean="0">
                <a:solidFill>
                  <a:srgbClr val="C00000"/>
                </a:solidFill>
              </a:rPr>
              <a:t>Ть</a:t>
            </a:r>
            <a:r>
              <a:rPr lang="ru-RU" b="1" dirty="0" smtClean="0">
                <a:solidFill>
                  <a:srgbClr val="C00000"/>
                </a:solidFill>
              </a:rPr>
              <a:t>» в начале слова.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1428736"/>
            <a:ext cx="6572296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2560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Сложи слог из букв,                                 </a:t>
            </a:r>
            <a:r>
              <a:rPr lang="ru-RU" b="1" dirty="0" smtClean="0">
                <a:solidFill>
                  <a:srgbClr val="0070C0"/>
                </a:solidFill>
              </a:rPr>
              <a:t>поменяй местами буквы,              </a:t>
            </a:r>
            <a:r>
              <a:rPr lang="ru-RU" b="1" dirty="0" smtClean="0">
                <a:solidFill>
                  <a:srgbClr val="C00000"/>
                </a:solidFill>
              </a:rPr>
              <a:t>припомни словечко с этим слогом.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28860" y="2071678"/>
            <a:ext cx="4714908" cy="4431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9001156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929718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ТА-ТА-ТА- УБЕЖАЛИ ДВА КОТА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571612"/>
            <a:ext cx="8551244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ТУ – ТУ- ТУ – ЗАВЯЗАЛИ БАНТ КОТУ.</a:t>
            </a:r>
            <a:endParaRPr lang="ru-RU" b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142984"/>
            <a:ext cx="8775400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3429000"/>
            <a:ext cx="3286148" cy="317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8429684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500042"/>
            <a:ext cx="9009759" cy="594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7205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 подготовительной                                                    к школе группе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Пишем карандашом  букву                                  (заглавную, строчную)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Слог и припоминаем  словечка с этим слогом. </a:t>
            </a:r>
          </a:p>
          <a:p>
            <a:pPr>
              <a:buNone/>
            </a:pPr>
            <a:r>
              <a:rPr lang="ru-RU" i="1" dirty="0" smtClean="0">
                <a:solidFill>
                  <a:srgbClr val="0070C0"/>
                </a:solidFill>
              </a:rPr>
              <a:t>Например: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b="1" dirty="0" smtClean="0">
                <a:solidFill>
                  <a:srgbClr val="0070C0"/>
                </a:solidFill>
              </a:rPr>
              <a:t>та –танк,  </a:t>
            </a:r>
            <a:r>
              <a:rPr lang="ru-RU" b="1" dirty="0" err="1" smtClean="0">
                <a:solidFill>
                  <a:srgbClr val="0070C0"/>
                </a:solidFill>
              </a:rPr>
              <a:t>ту-тумба</a:t>
            </a:r>
            <a:r>
              <a:rPr lang="ru-RU" b="1" dirty="0" smtClean="0">
                <a:solidFill>
                  <a:srgbClr val="0070C0"/>
                </a:solidFill>
              </a:rPr>
              <a:t>, ты – тыква, то – топор, </a:t>
            </a:r>
            <a:r>
              <a:rPr lang="ru-RU" b="1" dirty="0" err="1" smtClean="0">
                <a:solidFill>
                  <a:srgbClr val="0070C0"/>
                </a:solidFill>
              </a:rPr>
              <a:t>ти</a:t>
            </a:r>
            <a:r>
              <a:rPr lang="ru-RU" b="1" dirty="0" smtClean="0">
                <a:solidFill>
                  <a:srgbClr val="0070C0"/>
                </a:solidFill>
              </a:rPr>
              <a:t> – тихо…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В старшей группе тетради в крупную клетку</a:t>
            </a:r>
            <a:r>
              <a:rPr lang="ru-RU" b="1" dirty="0" smtClean="0">
                <a:solidFill>
                  <a:srgbClr val="0070C0"/>
                </a:solidFill>
              </a:rPr>
              <a:t>.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В подготовительной в широкую линейку.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285728"/>
            <a:ext cx="3192464" cy="252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Что такое воспитание ?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Только вместе  с родителями педагоги помогут Вашим детям подготовиться и  быть успешными в школе.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Ведь родители – первые и самые важные педагоги для своих любимых детей.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Желаем успеха!</a:t>
            </a:r>
            <a:endParaRPr lang="ru-RU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1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Выделять твёрдый согласный  звук  [Т] из потока звуков, слогов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500174"/>
            <a:ext cx="4857784" cy="4757757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«</a:t>
            </a:r>
            <a:r>
              <a:rPr lang="ru-RU" b="1" dirty="0" smtClean="0">
                <a:solidFill>
                  <a:srgbClr val="0070C0"/>
                </a:solidFill>
              </a:rPr>
              <a:t>Хлопни в ладоши, если услышишь звук Т</a:t>
            </a:r>
            <a:r>
              <a:rPr lang="ru-RU" dirty="0" smtClean="0"/>
              <a:t>»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М,  Н,   Э  Т,          А   Т,    У   Т,       Ы   Т,    И   Т…</a:t>
            </a:r>
          </a:p>
          <a:p>
            <a:pPr>
              <a:buNone/>
            </a:pPr>
            <a:r>
              <a:rPr lang="ru-RU" b="1" i="1" dirty="0" smtClean="0">
                <a:solidFill>
                  <a:srgbClr val="0070C0"/>
                </a:solidFill>
              </a:rPr>
              <a:t>Слогов:</a:t>
            </a:r>
            <a:r>
              <a:rPr lang="ru-RU" b="1" i="1" dirty="0" smtClean="0">
                <a:solidFill>
                  <a:srgbClr val="C00000"/>
                </a:solidFill>
              </a:rPr>
              <a:t>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АТ     АМ   ОТ    УМ    ЫТ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ЭТ     ЭН       ТА    ТЫ   ТУ </a:t>
            </a:r>
          </a:p>
          <a:p>
            <a:pPr>
              <a:buNone/>
            </a:pPr>
            <a:endParaRPr lang="ru-RU" b="1" dirty="0" smtClean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928802"/>
            <a:ext cx="378142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3786190"/>
            <a:ext cx="714380" cy="479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2928926" y="5429264"/>
            <a:ext cx="1000132" cy="653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2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«ОТГАДАЙ СЛОВЕЧКО» –                                                  ПОДСКАЖИ ЗВУК «Т».</a:t>
            </a:r>
            <a:br>
              <a:rPr lang="ru-RU" sz="3600" b="1" dirty="0" smtClean="0">
                <a:solidFill>
                  <a:srgbClr val="0070C0"/>
                </a:solidFill>
              </a:rPr>
            </a:b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4876" y="2214554"/>
            <a:ext cx="3971924" cy="4143403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БИН.(т), ЗОН.(т), 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МОС(т), ЛИС.(т), 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ХВОС (т),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БАН.(т),  ВИН.(т), 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САЛА.(т),  ХАЛА.(т)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643050"/>
            <a:ext cx="2714644" cy="45356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  - ТЬ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500174"/>
            <a:ext cx="8433280" cy="3171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3408</TotalTime>
  <Words>1559</Words>
  <Application>Microsoft Office PowerPoint</Application>
  <PresentationFormat>Экран (4:3)</PresentationFormat>
  <Paragraphs>307</Paragraphs>
  <Slides>68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69" baseType="lpstr">
      <vt:lpstr>Тема Office</vt:lpstr>
      <vt:lpstr>ГЛУХИЕ  СОГЛАСНЫЕ  ЗВУКИ    [Т] - [Т`].</vt:lpstr>
      <vt:lpstr>Артикуляционная гимнастика</vt:lpstr>
      <vt:lpstr>Артикуляционная гимнастика                             к звуку Т. </vt:lpstr>
      <vt:lpstr>МОЛОТОК  стучит, стучит: Т-Т-Т. </vt:lpstr>
      <vt:lpstr>Твёрдый согласный звук [Т]   </vt:lpstr>
      <vt:lpstr>Звук Т глухой, потому что его не слышат наши уши.</vt:lpstr>
      <vt:lpstr>Выделять твёрдый согласный  звук  [Т] из потока звуков, слогов </vt:lpstr>
      <vt:lpstr>«ОТГАДАЙ СЛОВЕЧКО» –                                                  ПОДСКАЖИ ЗВУК «Т». </vt:lpstr>
      <vt:lpstr>Т  - ТЬ</vt:lpstr>
      <vt:lpstr>Слайд 10</vt:lpstr>
      <vt:lpstr>Слайд 11</vt:lpstr>
      <vt:lpstr>.</vt:lpstr>
      <vt:lpstr>УГАДАЙ, ЧЕЙ     Х В О С Т</vt:lpstr>
      <vt:lpstr>.</vt:lpstr>
      <vt:lpstr>БУ- КЕТ</vt:lpstr>
      <vt:lpstr>ТЫ-ТЫ-ТЫ  -                                            СМЕТАНУ СЪЕЛИ ВСЮ КОТЫ                                                                                    ТА-ТА-ТА – УБЕЖАЛИ ДВА КОТА ТУ-ТУ-ТУ ЗАВЯЗАЛИ БАНТ КОТУ</vt:lpstr>
      <vt:lpstr>ОТ-ОТ-ОТ -  ПОД СТОЛОМ СИДИТ КОТ</vt:lpstr>
      <vt:lpstr>Назови  последний  звук в слове Гласный или согласный? ТВЁРДЫЙ или МЯГКИЙ. Какой фишкой обозначим? </vt:lpstr>
      <vt:lpstr>Раздели слово на слоги</vt:lpstr>
      <vt:lpstr>Акула  -   МО-ЛОТ</vt:lpstr>
      <vt:lpstr>.</vt:lpstr>
      <vt:lpstr>.</vt:lpstr>
      <vt:lpstr>.</vt:lpstr>
      <vt:lpstr>.</vt:lpstr>
      <vt:lpstr>  Чистоговорки   </vt:lpstr>
      <vt:lpstr>ЧТО ДЕЛАЕТ ПОЕЗД?</vt:lpstr>
      <vt:lpstr>«Три картинки»</vt:lpstr>
      <vt:lpstr>«Запомни, повтори». «Чего не стало» </vt:lpstr>
      <vt:lpstr>«Запомни, повтори». «Чего не стало» </vt:lpstr>
      <vt:lpstr>ТРА - ВА</vt:lpstr>
      <vt:lpstr>Как идут часы? </vt:lpstr>
      <vt:lpstr>Артикуляционная гимнастика к  мягкому согласному звуку Ть. </vt:lpstr>
      <vt:lpstr>Выделять  мягкий согласный  звук  [Т`]  из потока звуков, слогов и слов </vt:lpstr>
      <vt:lpstr>.</vt:lpstr>
      <vt:lpstr>Т И Г Р</vt:lpstr>
      <vt:lpstr>.</vt:lpstr>
      <vt:lpstr>ТЕ-ЛЕ-ФОН</vt:lpstr>
      <vt:lpstr>ЧТО ТАКОЕ СЛОГ ? ПОДРУЖИЛИСЬ</vt:lpstr>
      <vt:lpstr>- ПОСМОТРИ В  зеркальце </vt:lpstr>
      <vt:lpstr>Игра  «Подскажи слог»: ТЫ или – ТИ. </vt:lpstr>
      <vt:lpstr>Игра «В гостях у Толи и  Тимы». </vt:lpstr>
      <vt:lpstr>Согласование притяжательных местоимений /мой, моя, моё/ </vt:lpstr>
      <vt:lpstr> Поезд.         </vt:lpstr>
      <vt:lpstr>Скороговорки. </vt:lpstr>
      <vt:lpstr>На что похожа  буква. А. Шибаев     </vt:lpstr>
      <vt:lpstr>.</vt:lpstr>
      <vt:lpstr> Что такое ТОМ ? </vt:lpstr>
      <vt:lpstr>У коровы – телёнок.</vt:lpstr>
      <vt:lpstr>.</vt:lpstr>
      <vt:lpstr>.</vt:lpstr>
      <vt:lpstr>КЛЁСТ</vt:lpstr>
      <vt:lpstr>Глагольный словарь</vt:lpstr>
      <vt:lpstr>Расскажи о своей семье.</vt:lpstr>
      <vt:lpstr>ТИГРЁНОК</vt:lpstr>
      <vt:lpstr>Слайд 55</vt:lpstr>
      <vt:lpstr>УЧИСЬ ПИСАТЬ БУКВУ СОПРОВОЖДАЯ СЛОВАМИ: «СВЕРХУ ВНИЗ», «СЛЕВА НАПРАВО»</vt:lpstr>
      <vt:lpstr>НАЙДИ БУКВУ «Т» ОБВЕДИ СИНИМ КАРАНДАШОМ</vt:lpstr>
      <vt:lpstr>Кому нужны трубы? Сантехнику.</vt:lpstr>
      <vt:lpstr>Игра «Посчитай-ка»                                                             и  «Кого не стало»</vt:lpstr>
      <vt:lpstr>В слове телефон три слога. Мягкий согласный звук «Ть» в начале слова.</vt:lpstr>
      <vt:lpstr>Сложи слог из букв,                                 поменяй местами буквы,              припомни словечко с этим слогом.</vt:lpstr>
      <vt:lpstr>Слайд 62</vt:lpstr>
      <vt:lpstr>ТА-ТА-ТА- УБЕЖАЛИ ДВА КОТА</vt:lpstr>
      <vt:lpstr>ТУ – ТУ- ТУ – ЗАВЯЗАЛИ БАНТ КОТУ.</vt:lpstr>
      <vt:lpstr>Слайд 65</vt:lpstr>
      <vt:lpstr>Слайд 66</vt:lpstr>
      <vt:lpstr>В подготовительной                                                    к школе группе</vt:lpstr>
      <vt:lpstr>Что такое воспитание 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Т-Ть</dc:title>
  <dc:creator>111</dc:creator>
  <cp:lastModifiedBy>111</cp:lastModifiedBy>
  <cp:revision>77</cp:revision>
  <dcterms:created xsi:type="dcterms:W3CDTF">2019-11-07T12:25:13Z</dcterms:created>
  <dcterms:modified xsi:type="dcterms:W3CDTF">2020-08-09T10:42:41Z</dcterms:modified>
</cp:coreProperties>
</file>